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diagrams/colors1.xml" ContentType="application/vnd.openxmlformats-officedocument.drawingml.diagramColors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Default Extension="m4v" ContentType="video/unknown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diagrams/drawing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9" r:id="rId3"/>
    <p:sldId id="316" r:id="rId4"/>
    <p:sldId id="315" r:id="rId5"/>
    <p:sldId id="317" r:id="rId6"/>
    <p:sldId id="270" r:id="rId7"/>
    <p:sldId id="314" r:id="rId8"/>
    <p:sldId id="271" r:id="rId9"/>
    <p:sldId id="272" r:id="rId10"/>
    <p:sldId id="296" r:id="rId11"/>
    <p:sldId id="298" r:id="rId12"/>
    <p:sldId id="300" r:id="rId13"/>
    <p:sldId id="313" r:id="rId14"/>
    <p:sldId id="303" r:id="rId15"/>
    <p:sldId id="301" r:id="rId16"/>
    <p:sldId id="302" r:id="rId17"/>
    <p:sldId id="307" r:id="rId18"/>
    <p:sldId id="308" r:id="rId19"/>
    <p:sldId id="304" r:id="rId20"/>
    <p:sldId id="312" r:id="rId21"/>
    <p:sldId id="309" r:id="rId22"/>
    <p:sldId id="279" r:id="rId23"/>
    <p:sldId id="278" r:id="rId24"/>
    <p:sldId id="280" r:id="rId25"/>
    <p:sldId id="310" r:id="rId26"/>
    <p:sldId id="285" r:id="rId27"/>
    <p:sldId id="287" r:id="rId28"/>
    <p:sldId id="288" r:id="rId29"/>
    <p:sldId id="311" r:id="rId30"/>
    <p:sldId id="31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189391"/>
    <a:srgbClr val="8E0053"/>
    <a:srgbClr val="A368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0925" autoAdjust="0"/>
  </p:normalViewPr>
  <p:slideViewPr>
    <p:cSldViewPr snapToGrid="0" snapToObjects="1">
      <p:cViewPr varScale="1">
        <p:scale>
          <a:sx n="139" d="100"/>
          <a:sy n="139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-3480" y="-12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10539-8E98-44EC-9491-E9A6BB850473}" type="doc">
      <dgm:prSet loTypeId="urn:microsoft.com/office/officeart/2005/8/layout/cycle7" loCatId="cycle" qsTypeId="urn:microsoft.com/office/officeart/2005/8/quickstyle/3d2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9617FD86-EF76-4D55-A5BC-451F5720F575}">
      <dgm:prSet phldrT="[Text]"/>
      <dgm:spPr/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Exploitation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gm:t>
    </dgm:pt>
    <dgm:pt modelId="{1EBD9499-0B69-42C7-9957-744E00F69A65}" type="parTrans" cxnId="{BB61FD22-087C-4EE7-9FA9-20682CF355AC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gm:t>
    </dgm:pt>
    <dgm:pt modelId="{98B9ADB3-C7CE-4B9E-AA1D-7B9E30B4CC44}" type="sibTrans" cxnId="{BB61FD22-087C-4EE7-9FA9-20682CF355AC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gm:t>
    </dgm:pt>
    <dgm:pt modelId="{88AB206B-32F5-4AC4-B03B-B8BA0DEBCC0A}">
      <dgm:prSet phldrT="[Text]"/>
      <dgm:spPr/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Processing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gm:t>
    </dgm:pt>
    <dgm:pt modelId="{1B7CFDB3-4504-4C06-80AE-E8FF5FDA73ED}" type="parTrans" cxnId="{37F56B54-78F3-4E6C-BF8C-03F0E9CB385B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gm:t>
    </dgm:pt>
    <dgm:pt modelId="{E16A3C31-838E-4110-A67D-E5DAC748635A}" type="sibTrans" cxnId="{37F56B54-78F3-4E6C-BF8C-03F0E9CB385B}">
      <dgm:prSet/>
      <dgm:spPr/>
      <dgm:t>
        <a:bodyPr/>
        <a:lstStyle/>
        <a:p>
          <a:endParaRPr lang="en-US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gm:t>
    </dgm:pt>
    <dgm:pt modelId="{4C79A045-B2E9-4A17-892F-78D4A78D6683}">
      <dgm:prSet phldrT="[Text]"/>
      <dgm:spPr/>
      <dgm:t>
        <a:bodyPr/>
        <a:lstStyle/>
        <a:p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Commun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-</a:t>
          </a:r>
          <a:b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</a:br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ications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gm:t>
    </dgm:pt>
    <dgm:pt modelId="{94BDD581-0557-49F0-B15C-9C5C0787FA8C}" type="parTrans" cxnId="{DFDFAB76-975A-41CB-8E03-7A1345BFBC59}">
      <dgm:prSet/>
      <dgm:spPr/>
      <dgm:t>
        <a:bodyPr/>
        <a:lstStyle/>
        <a:p>
          <a:endParaRPr lang="en-US"/>
        </a:p>
      </dgm:t>
    </dgm:pt>
    <dgm:pt modelId="{027C8423-545A-4EE5-A7E1-C01A0830154B}" type="sibTrans" cxnId="{DFDFAB76-975A-41CB-8E03-7A1345BFBC59}">
      <dgm:prSet/>
      <dgm:spPr/>
      <dgm:t>
        <a:bodyPr/>
        <a:lstStyle/>
        <a:p>
          <a:endParaRPr lang="en-US"/>
        </a:p>
      </dgm:t>
    </dgm:pt>
    <dgm:pt modelId="{C5F03BB2-AFB0-4F95-81AA-DF5409115443}">
      <dgm:prSet phldrT="[Text]"/>
      <dgm:spPr/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Tasking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gm:t>
    </dgm:pt>
    <dgm:pt modelId="{B3780B97-B42D-4113-A3D3-8060ED40077F}" type="parTrans" cxnId="{4492B70B-AAD4-4D0E-8FBE-710A71C30EC9}">
      <dgm:prSet/>
      <dgm:spPr/>
      <dgm:t>
        <a:bodyPr/>
        <a:lstStyle/>
        <a:p>
          <a:endParaRPr lang="en-US"/>
        </a:p>
      </dgm:t>
    </dgm:pt>
    <dgm:pt modelId="{FDFA637D-7586-4C77-929B-B79F03C869FC}" type="sibTrans" cxnId="{4492B70B-AAD4-4D0E-8FBE-710A71C30EC9}">
      <dgm:prSet/>
      <dgm:spPr/>
      <dgm:t>
        <a:bodyPr/>
        <a:lstStyle/>
        <a:p>
          <a:endParaRPr lang="en-US"/>
        </a:p>
      </dgm:t>
    </dgm:pt>
    <dgm:pt modelId="{6E625084-1E40-4514-BB1D-0F1853D4D06F}">
      <dgm:prSet phldrT="[Text]"/>
      <dgm:spPr/>
      <dgm:t>
        <a:bodyPr/>
        <a:lstStyle/>
        <a:p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Dissem-ination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gm:t>
    </dgm:pt>
    <dgm:pt modelId="{69C12F88-C36D-411D-97DD-CE71E34D86C4}" type="parTrans" cxnId="{0A3E2344-54B8-4183-9DBD-733C62869F12}">
      <dgm:prSet/>
      <dgm:spPr/>
      <dgm:t>
        <a:bodyPr/>
        <a:lstStyle/>
        <a:p>
          <a:endParaRPr lang="en-US"/>
        </a:p>
      </dgm:t>
    </dgm:pt>
    <dgm:pt modelId="{60273072-BDFB-4D49-B769-FE0ED9B82E81}" type="sibTrans" cxnId="{0A3E2344-54B8-4183-9DBD-733C62869F12}">
      <dgm:prSet/>
      <dgm:spPr/>
      <dgm:t>
        <a:bodyPr/>
        <a:lstStyle/>
        <a:p>
          <a:endParaRPr lang="en-US"/>
        </a:p>
      </dgm:t>
    </dgm:pt>
    <dgm:pt modelId="{3CF50F43-3428-4410-A2CD-1EB970337233}" type="pres">
      <dgm:prSet presAssocID="{8E610539-8E98-44EC-9491-E9A6BB85047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998654-CA7D-4C5D-9ECC-11AB5E171C55}" type="pres">
      <dgm:prSet presAssocID="{9617FD86-EF76-4D55-A5BC-451F5720F57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BF850-09A4-4AA6-A74D-250F623F9933}" type="pres">
      <dgm:prSet presAssocID="{98B9ADB3-C7CE-4B9E-AA1D-7B9E30B4CC4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F5AF977-AEB1-4D22-B3D7-A0C6A343ACFA}" type="pres">
      <dgm:prSet presAssocID="{98B9ADB3-C7CE-4B9E-AA1D-7B9E30B4CC4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4EAA9F3-17D6-4AB6-9799-DA80EDD9289A}" type="pres">
      <dgm:prSet presAssocID="{6E625084-1E40-4514-BB1D-0F1853D4D06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7D9AD-50B2-4BBD-A280-437A7B5EB485}" type="pres">
      <dgm:prSet presAssocID="{60273072-BDFB-4D49-B769-FE0ED9B82E8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CE14A6D-5819-4DF6-A23F-29DA988C7F4E}" type="pres">
      <dgm:prSet presAssocID="{60273072-BDFB-4D49-B769-FE0ED9B82E8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EED75EA3-1075-4255-939D-FE4349D6CEAC}" type="pres">
      <dgm:prSet presAssocID="{C5F03BB2-AFB0-4F95-81AA-DF540911544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2850DF-DE1D-4824-9892-B06E1FEBCB71}" type="pres">
      <dgm:prSet presAssocID="{FDFA637D-7586-4C77-929B-B79F03C869FC}" presName="sibTrans" presStyleLbl="sibTrans2D1" presStyleIdx="2" presStyleCnt="5"/>
      <dgm:spPr/>
      <dgm:t>
        <a:bodyPr/>
        <a:lstStyle/>
        <a:p>
          <a:endParaRPr lang="en-US"/>
        </a:p>
      </dgm:t>
    </dgm:pt>
    <dgm:pt modelId="{129A43AE-ACE3-4C21-8201-90905C813360}" type="pres">
      <dgm:prSet presAssocID="{FDFA637D-7586-4C77-929B-B79F03C869FC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6AD3C94-CF25-4444-871E-97B190956446}" type="pres">
      <dgm:prSet presAssocID="{4C79A045-B2E9-4A17-892F-78D4A78D668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9888D0-BD95-4508-B467-7CDE577C1621}" type="pres">
      <dgm:prSet presAssocID="{027C8423-545A-4EE5-A7E1-C01A0830154B}" presName="sibTrans" presStyleLbl="sibTrans2D1" presStyleIdx="3" presStyleCnt="5"/>
      <dgm:spPr/>
      <dgm:t>
        <a:bodyPr/>
        <a:lstStyle/>
        <a:p>
          <a:endParaRPr lang="en-US"/>
        </a:p>
      </dgm:t>
    </dgm:pt>
    <dgm:pt modelId="{11E69FEC-599B-44A3-9EB7-D1D05A561651}" type="pres">
      <dgm:prSet presAssocID="{027C8423-545A-4EE5-A7E1-C01A0830154B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E9523E9-8166-445E-9EB5-7D4AB719FCC0}" type="pres">
      <dgm:prSet presAssocID="{88AB206B-32F5-4AC4-B03B-B8BA0DEBCC0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7544A-103A-47C9-959D-2067F8C04BFE}" type="pres">
      <dgm:prSet presAssocID="{E16A3C31-838E-4110-A67D-E5DAC748635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74699CC7-FC1D-4E93-8761-58F94C615CF4}" type="pres">
      <dgm:prSet presAssocID="{E16A3C31-838E-4110-A67D-E5DAC748635A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ECE8147-2903-8047-83A1-E6674BB7BFD1}" type="presOf" srcId="{FDFA637D-7586-4C77-929B-B79F03C869FC}" destId="{852850DF-DE1D-4824-9892-B06E1FEBCB71}" srcOrd="0" destOrd="0" presId="urn:microsoft.com/office/officeart/2005/8/layout/cycle7"/>
    <dgm:cxn modelId="{BB61FD22-087C-4EE7-9FA9-20682CF355AC}" srcId="{8E610539-8E98-44EC-9491-E9A6BB850473}" destId="{9617FD86-EF76-4D55-A5BC-451F5720F575}" srcOrd="0" destOrd="0" parTransId="{1EBD9499-0B69-42C7-9957-744E00F69A65}" sibTransId="{98B9ADB3-C7CE-4B9E-AA1D-7B9E30B4CC44}"/>
    <dgm:cxn modelId="{CB63449E-1F97-B948-BE62-C1951C4C56F6}" type="presOf" srcId="{98B9ADB3-C7CE-4B9E-AA1D-7B9E30B4CC44}" destId="{EF5AF977-AEB1-4D22-B3D7-A0C6A343ACFA}" srcOrd="1" destOrd="0" presId="urn:microsoft.com/office/officeart/2005/8/layout/cycle7"/>
    <dgm:cxn modelId="{37F56B54-78F3-4E6C-BF8C-03F0E9CB385B}" srcId="{8E610539-8E98-44EC-9491-E9A6BB850473}" destId="{88AB206B-32F5-4AC4-B03B-B8BA0DEBCC0A}" srcOrd="4" destOrd="0" parTransId="{1B7CFDB3-4504-4C06-80AE-E8FF5FDA73ED}" sibTransId="{E16A3C31-838E-4110-A67D-E5DAC748635A}"/>
    <dgm:cxn modelId="{0CE7FAFC-5FF3-F744-8E10-2EE94960DCCB}" type="presOf" srcId="{FDFA637D-7586-4C77-929B-B79F03C869FC}" destId="{129A43AE-ACE3-4C21-8201-90905C813360}" srcOrd="1" destOrd="0" presId="urn:microsoft.com/office/officeart/2005/8/layout/cycle7"/>
    <dgm:cxn modelId="{2893AEBE-4549-794F-BA5F-3F570F926475}" type="presOf" srcId="{C5F03BB2-AFB0-4F95-81AA-DF5409115443}" destId="{EED75EA3-1075-4255-939D-FE4349D6CEAC}" srcOrd="0" destOrd="0" presId="urn:microsoft.com/office/officeart/2005/8/layout/cycle7"/>
    <dgm:cxn modelId="{39583779-B6C4-194C-840F-01AA4F09B558}" type="presOf" srcId="{88AB206B-32F5-4AC4-B03B-B8BA0DEBCC0A}" destId="{5E9523E9-8166-445E-9EB5-7D4AB719FCC0}" srcOrd="0" destOrd="0" presId="urn:microsoft.com/office/officeart/2005/8/layout/cycle7"/>
    <dgm:cxn modelId="{0A3E2344-54B8-4183-9DBD-733C62869F12}" srcId="{8E610539-8E98-44EC-9491-E9A6BB850473}" destId="{6E625084-1E40-4514-BB1D-0F1853D4D06F}" srcOrd="1" destOrd="0" parTransId="{69C12F88-C36D-411D-97DD-CE71E34D86C4}" sibTransId="{60273072-BDFB-4D49-B769-FE0ED9B82E81}"/>
    <dgm:cxn modelId="{3C092221-7153-C749-A5AF-FFD53F7DAF03}" type="presOf" srcId="{8E610539-8E98-44EC-9491-E9A6BB850473}" destId="{3CF50F43-3428-4410-A2CD-1EB970337233}" srcOrd="0" destOrd="0" presId="urn:microsoft.com/office/officeart/2005/8/layout/cycle7"/>
    <dgm:cxn modelId="{DFDFAB76-975A-41CB-8E03-7A1345BFBC59}" srcId="{8E610539-8E98-44EC-9491-E9A6BB850473}" destId="{4C79A045-B2E9-4A17-892F-78D4A78D6683}" srcOrd="3" destOrd="0" parTransId="{94BDD581-0557-49F0-B15C-9C5C0787FA8C}" sibTransId="{027C8423-545A-4EE5-A7E1-C01A0830154B}"/>
    <dgm:cxn modelId="{4492B70B-AAD4-4D0E-8FBE-710A71C30EC9}" srcId="{8E610539-8E98-44EC-9491-E9A6BB850473}" destId="{C5F03BB2-AFB0-4F95-81AA-DF5409115443}" srcOrd="2" destOrd="0" parTransId="{B3780B97-B42D-4113-A3D3-8060ED40077F}" sibTransId="{FDFA637D-7586-4C77-929B-B79F03C869FC}"/>
    <dgm:cxn modelId="{3E7943F2-FE76-5640-B0D8-F2B124260065}" type="presOf" srcId="{E16A3C31-838E-4110-A67D-E5DAC748635A}" destId="{74699CC7-FC1D-4E93-8761-58F94C615CF4}" srcOrd="1" destOrd="0" presId="urn:microsoft.com/office/officeart/2005/8/layout/cycle7"/>
    <dgm:cxn modelId="{3E3E76DE-DFCA-B94B-A5EB-EC6CDD873B99}" type="presOf" srcId="{60273072-BDFB-4D49-B769-FE0ED9B82E81}" destId="{0167D9AD-50B2-4BBD-A280-437A7B5EB485}" srcOrd="0" destOrd="0" presId="urn:microsoft.com/office/officeart/2005/8/layout/cycle7"/>
    <dgm:cxn modelId="{19FFD57A-70CB-F442-A51B-1C8CD1DE55D8}" type="presOf" srcId="{027C8423-545A-4EE5-A7E1-C01A0830154B}" destId="{9A9888D0-BD95-4508-B467-7CDE577C1621}" srcOrd="0" destOrd="0" presId="urn:microsoft.com/office/officeart/2005/8/layout/cycle7"/>
    <dgm:cxn modelId="{007056BA-BE59-F84D-AD33-92E04B594BB7}" type="presOf" srcId="{6E625084-1E40-4514-BB1D-0F1853D4D06F}" destId="{64EAA9F3-17D6-4AB6-9799-DA80EDD9289A}" srcOrd="0" destOrd="0" presId="urn:microsoft.com/office/officeart/2005/8/layout/cycle7"/>
    <dgm:cxn modelId="{BC644AB4-9D2B-994A-B0C3-8096BC71D9E7}" type="presOf" srcId="{98B9ADB3-C7CE-4B9E-AA1D-7B9E30B4CC44}" destId="{4C6BF850-09A4-4AA6-A74D-250F623F9933}" srcOrd="0" destOrd="0" presId="urn:microsoft.com/office/officeart/2005/8/layout/cycle7"/>
    <dgm:cxn modelId="{82FC9A49-E535-D841-BB4E-6458C4B21C62}" type="presOf" srcId="{027C8423-545A-4EE5-A7E1-C01A0830154B}" destId="{11E69FEC-599B-44A3-9EB7-D1D05A561651}" srcOrd="1" destOrd="0" presId="urn:microsoft.com/office/officeart/2005/8/layout/cycle7"/>
    <dgm:cxn modelId="{509EC88A-BC9D-3848-AD66-2795F51B7072}" type="presOf" srcId="{60273072-BDFB-4D49-B769-FE0ED9B82E81}" destId="{1CE14A6D-5819-4DF6-A23F-29DA988C7F4E}" srcOrd="1" destOrd="0" presId="urn:microsoft.com/office/officeart/2005/8/layout/cycle7"/>
    <dgm:cxn modelId="{7980B36E-EC63-D14B-A66D-8CE1884C0F5D}" type="presOf" srcId="{4C79A045-B2E9-4A17-892F-78D4A78D6683}" destId="{36AD3C94-CF25-4444-871E-97B190956446}" srcOrd="0" destOrd="0" presId="urn:microsoft.com/office/officeart/2005/8/layout/cycle7"/>
    <dgm:cxn modelId="{A7AD695A-2158-0641-898E-3A08AE92AE21}" type="presOf" srcId="{9617FD86-EF76-4D55-A5BC-451F5720F575}" destId="{8F998654-CA7D-4C5D-9ECC-11AB5E171C55}" srcOrd="0" destOrd="0" presId="urn:microsoft.com/office/officeart/2005/8/layout/cycle7"/>
    <dgm:cxn modelId="{B59D89CB-AD03-714A-AD06-26BC1EA86DB0}" type="presOf" srcId="{E16A3C31-838E-4110-A67D-E5DAC748635A}" destId="{8157544A-103A-47C9-959D-2067F8C04BFE}" srcOrd="0" destOrd="0" presId="urn:microsoft.com/office/officeart/2005/8/layout/cycle7"/>
    <dgm:cxn modelId="{A10F2E38-6A4F-114B-BB86-DAA22D2529E2}" type="presParOf" srcId="{3CF50F43-3428-4410-A2CD-1EB970337233}" destId="{8F998654-CA7D-4C5D-9ECC-11AB5E171C55}" srcOrd="0" destOrd="0" presId="urn:microsoft.com/office/officeart/2005/8/layout/cycle7"/>
    <dgm:cxn modelId="{A01817EB-7B6A-374E-9E99-7705920238DD}" type="presParOf" srcId="{3CF50F43-3428-4410-A2CD-1EB970337233}" destId="{4C6BF850-09A4-4AA6-A74D-250F623F9933}" srcOrd="1" destOrd="0" presId="urn:microsoft.com/office/officeart/2005/8/layout/cycle7"/>
    <dgm:cxn modelId="{BF9DFB26-8FED-9E47-AFF9-082E9187BE9F}" type="presParOf" srcId="{4C6BF850-09A4-4AA6-A74D-250F623F9933}" destId="{EF5AF977-AEB1-4D22-B3D7-A0C6A343ACFA}" srcOrd="0" destOrd="0" presId="urn:microsoft.com/office/officeart/2005/8/layout/cycle7"/>
    <dgm:cxn modelId="{92B8AFB1-97B4-594E-89B1-D58EB5530660}" type="presParOf" srcId="{3CF50F43-3428-4410-A2CD-1EB970337233}" destId="{64EAA9F3-17D6-4AB6-9799-DA80EDD9289A}" srcOrd="2" destOrd="0" presId="urn:microsoft.com/office/officeart/2005/8/layout/cycle7"/>
    <dgm:cxn modelId="{5ADF3671-4746-154A-B112-CB0700DEA1C5}" type="presParOf" srcId="{3CF50F43-3428-4410-A2CD-1EB970337233}" destId="{0167D9AD-50B2-4BBD-A280-437A7B5EB485}" srcOrd="3" destOrd="0" presId="urn:microsoft.com/office/officeart/2005/8/layout/cycle7"/>
    <dgm:cxn modelId="{D7740845-8CF5-5443-B936-76278B6B6981}" type="presParOf" srcId="{0167D9AD-50B2-4BBD-A280-437A7B5EB485}" destId="{1CE14A6D-5819-4DF6-A23F-29DA988C7F4E}" srcOrd="0" destOrd="0" presId="urn:microsoft.com/office/officeart/2005/8/layout/cycle7"/>
    <dgm:cxn modelId="{09C864B0-006F-E44D-AEDE-5165F2C9CB7A}" type="presParOf" srcId="{3CF50F43-3428-4410-A2CD-1EB970337233}" destId="{EED75EA3-1075-4255-939D-FE4349D6CEAC}" srcOrd="4" destOrd="0" presId="urn:microsoft.com/office/officeart/2005/8/layout/cycle7"/>
    <dgm:cxn modelId="{2898F1CA-CEA6-614D-8E85-110490B6B759}" type="presParOf" srcId="{3CF50F43-3428-4410-A2CD-1EB970337233}" destId="{852850DF-DE1D-4824-9892-B06E1FEBCB71}" srcOrd="5" destOrd="0" presId="urn:microsoft.com/office/officeart/2005/8/layout/cycle7"/>
    <dgm:cxn modelId="{EB2129A4-47EB-544C-ADB1-653A2B63AF26}" type="presParOf" srcId="{852850DF-DE1D-4824-9892-B06E1FEBCB71}" destId="{129A43AE-ACE3-4C21-8201-90905C813360}" srcOrd="0" destOrd="0" presId="urn:microsoft.com/office/officeart/2005/8/layout/cycle7"/>
    <dgm:cxn modelId="{947E515F-2925-424B-8C07-FBA5541005A3}" type="presParOf" srcId="{3CF50F43-3428-4410-A2CD-1EB970337233}" destId="{36AD3C94-CF25-4444-871E-97B190956446}" srcOrd="6" destOrd="0" presId="urn:microsoft.com/office/officeart/2005/8/layout/cycle7"/>
    <dgm:cxn modelId="{1C32DA82-BA21-AC43-8377-89983DE8BC64}" type="presParOf" srcId="{3CF50F43-3428-4410-A2CD-1EB970337233}" destId="{9A9888D0-BD95-4508-B467-7CDE577C1621}" srcOrd="7" destOrd="0" presId="urn:microsoft.com/office/officeart/2005/8/layout/cycle7"/>
    <dgm:cxn modelId="{D7ABC1D6-745A-2941-AC1E-938A5BFC3E93}" type="presParOf" srcId="{9A9888D0-BD95-4508-B467-7CDE577C1621}" destId="{11E69FEC-599B-44A3-9EB7-D1D05A561651}" srcOrd="0" destOrd="0" presId="urn:microsoft.com/office/officeart/2005/8/layout/cycle7"/>
    <dgm:cxn modelId="{8C7FBD96-009B-9E4E-A158-F7EAE8F76CDA}" type="presParOf" srcId="{3CF50F43-3428-4410-A2CD-1EB970337233}" destId="{5E9523E9-8166-445E-9EB5-7D4AB719FCC0}" srcOrd="8" destOrd="0" presId="urn:microsoft.com/office/officeart/2005/8/layout/cycle7"/>
    <dgm:cxn modelId="{EA05CD43-9105-1F4D-AA0F-2B49504B266D}" type="presParOf" srcId="{3CF50F43-3428-4410-A2CD-1EB970337233}" destId="{8157544A-103A-47C9-959D-2067F8C04BFE}" srcOrd="9" destOrd="0" presId="urn:microsoft.com/office/officeart/2005/8/layout/cycle7"/>
    <dgm:cxn modelId="{AB234593-3FAC-544F-8223-7C9B9022B0E2}" type="presParOf" srcId="{8157544A-103A-47C9-959D-2067F8C04BFE}" destId="{74699CC7-FC1D-4E93-8761-58F94C615CF4}" srcOrd="0" destOrd="0" presId="urn:microsoft.com/office/officeart/2005/8/layout/cycle7"/>
  </dgm:cxnLst>
  <dgm:bg/>
  <dgm:whole/>
  <dgm:extLst>
    <a:ext uri="http://schemas.microsoft.com/office/drawing/2008/diagram">
      <dsp:dataModelExt xmlns="" xmlns:dsp="http://schemas.microsoft.com/office/drawing/2008/diagram" xmlns:a="http://schemas.openxmlformats.org/drawingml/2006/main" xmlns:dgm="http://schemas.openxmlformats.org/drawingml/2006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F998654-CA7D-4C5D-9ECC-11AB5E171C55}">
      <dsp:nvSpPr>
        <dsp:cNvPr id="0" name=""/>
        <dsp:cNvSpPr/>
      </dsp:nvSpPr>
      <dsp:spPr>
        <a:xfrm>
          <a:off x="2130790" y="2113"/>
          <a:ext cx="1301018" cy="6505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Exploitation</a:t>
          </a:r>
          <a:endParaRPr lang="en-US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sp:txBody>
      <dsp:txXfrm>
        <a:off x="2130790" y="2113"/>
        <a:ext cx="1301018" cy="650509"/>
      </dsp:txXfrm>
    </dsp:sp>
    <dsp:sp modelId="{4C6BF850-09A4-4AA6-A74D-250F623F9933}">
      <dsp:nvSpPr>
        <dsp:cNvPr id="0" name=""/>
        <dsp:cNvSpPr/>
      </dsp:nvSpPr>
      <dsp:spPr>
        <a:xfrm rot="2160000">
          <a:off x="3311398" y="845236"/>
          <a:ext cx="678745" cy="2276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sp:txBody>
      <dsp:txXfrm rot="2160000">
        <a:off x="3311398" y="845236"/>
        <a:ext cx="678745" cy="227678"/>
      </dsp:txXfrm>
    </dsp:sp>
    <dsp:sp modelId="{64EAA9F3-17D6-4AB6-9799-DA80EDD9289A}">
      <dsp:nvSpPr>
        <dsp:cNvPr id="0" name=""/>
        <dsp:cNvSpPr/>
      </dsp:nvSpPr>
      <dsp:spPr>
        <a:xfrm>
          <a:off x="3869732" y="1265528"/>
          <a:ext cx="1301018" cy="6505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Dissem-ination</a:t>
          </a:r>
          <a:endParaRPr lang="en-US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sp:txBody>
      <dsp:txXfrm>
        <a:off x="3869732" y="1265528"/>
        <a:ext cx="1301018" cy="650509"/>
      </dsp:txXfrm>
    </dsp:sp>
    <dsp:sp modelId="{0167D9AD-50B2-4BBD-A280-437A7B5EB485}">
      <dsp:nvSpPr>
        <dsp:cNvPr id="0" name=""/>
        <dsp:cNvSpPr/>
      </dsp:nvSpPr>
      <dsp:spPr>
        <a:xfrm rot="6480000">
          <a:off x="3848760" y="2499068"/>
          <a:ext cx="678745" cy="2276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120681"/>
            <a:satOff val="1641"/>
            <a:lumOff val="693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6480000">
        <a:off x="3848760" y="2499068"/>
        <a:ext cx="678745" cy="227678"/>
      </dsp:txXfrm>
    </dsp:sp>
    <dsp:sp modelId="{EED75EA3-1075-4255-939D-FE4349D6CEAC}">
      <dsp:nvSpPr>
        <dsp:cNvPr id="0" name=""/>
        <dsp:cNvSpPr/>
      </dsp:nvSpPr>
      <dsp:spPr>
        <a:xfrm>
          <a:off x="3205516" y="3309777"/>
          <a:ext cx="1301018" cy="6505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Tasking</a:t>
          </a:r>
          <a:endParaRPr lang="en-US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sp:txBody>
      <dsp:txXfrm>
        <a:off x="3205516" y="3309777"/>
        <a:ext cx="1301018" cy="650509"/>
      </dsp:txXfrm>
    </dsp:sp>
    <dsp:sp modelId="{852850DF-DE1D-4824-9892-B06E1FEBCB71}">
      <dsp:nvSpPr>
        <dsp:cNvPr id="0" name=""/>
        <dsp:cNvSpPr/>
      </dsp:nvSpPr>
      <dsp:spPr>
        <a:xfrm rot="10800000">
          <a:off x="2441927" y="3521193"/>
          <a:ext cx="678745" cy="2276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241363"/>
            <a:satOff val="3282"/>
            <a:lumOff val="1386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2441927" y="3521193"/>
        <a:ext cx="678745" cy="227678"/>
      </dsp:txXfrm>
    </dsp:sp>
    <dsp:sp modelId="{36AD3C94-CF25-4444-871E-97B190956446}">
      <dsp:nvSpPr>
        <dsp:cNvPr id="0" name=""/>
        <dsp:cNvSpPr/>
      </dsp:nvSpPr>
      <dsp:spPr>
        <a:xfrm>
          <a:off x="1056065" y="3309777"/>
          <a:ext cx="1301018" cy="6505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Commun</a:t>
          </a:r>
          <a:r>
            <a:rPr lang="en-US" sz="1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-</a:t>
          </a:r>
          <a:br>
            <a:rPr lang="en-US" sz="1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</a:br>
          <a:r>
            <a:rPr lang="en-US" sz="17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ications</a:t>
          </a:r>
          <a:endParaRPr lang="en-US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sp:txBody>
      <dsp:txXfrm>
        <a:off x="1056065" y="3309777"/>
        <a:ext cx="1301018" cy="650509"/>
      </dsp:txXfrm>
    </dsp:sp>
    <dsp:sp modelId="{9A9888D0-BD95-4508-B467-7CDE577C1621}">
      <dsp:nvSpPr>
        <dsp:cNvPr id="0" name=""/>
        <dsp:cNvSpPr/>
      </dsp:nvSpPr>
      <dsp:spPr>
        <a:xfrm rot="15120000">
          <a:off x="1035093" y="2499068"/>
          <a:ext cx="678745" cy="2276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362044"/>
            <a:satOff val="4922"/>
            <a:lumOff val="2079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5120000">
        <a:off x="1035093" y="2499068"/>
        <a:ext cx="678745" cy="227678"/>
      </dsp:txXfrm>
    </dsp:sp>
    <dsp:sp modelId="{5E9523E9-8166-445E-9EB5-7D4AB719FCC0}">
      <dsp:nvSpPr>
        <dsp:cNvPr id="0" name=""/>
        <dsp:cNvSpPr/>
      </dsp:nvSpPr>
      <dsp:spPr>
        <a:xfrm>
          <a:off x="391848" y="1265528"/>
          <a:ext cx="1301018" cy="6505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rPr>
            <a:t>Processing</a:t>
          </a:r>
          <a:endParaRPr lang="en-US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sp:txBody>
      <dsp:txXfrm>
        <a:off x="391848" y="1265528"/>
        <a:ext cx="1301018" cy="650509"/>
      </dsp:txXfrm>
    </dsp:sp>
    <dsp:sp modelId="{8157544A-103A-47C9-959D-2067F8C04BFE}">
      <dsp:nvSpPr>
        <dsp:cNvPr id="0" name=""/>
        <dsp:cNvSpPr/>
      </dsp:nvSpPr>
      <dsp:spPr>
        <a:xfrm rot="19440000">
          <a:off x="1572455" y="845236"/>
          <a:ext cx="678745" cy="2276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482726"/>
            <a:satOff val="6563"/>
            <a:lumOff val="2773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endParaRPr>
        </a:p>
      </dsp:txBody>
      <dsp:txXfrm rot="19440000">
        <a:off x="1572455" y="845236"/>
        <a:ext cx="678745" cy="227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ARL Network Science CTA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2011-05-10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5CC4F-D91F-7A49-A434-E1D888A360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11" descr="nscta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6821" y="2241"/>
            <a:ext cx="1295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1" descr="ARL 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1604" y="37720"/>
            <a:ext cx="1021934" cy="65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7"/>
              </a:scheme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ARL Network Science CTA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 smtClean="0"/>
              <a:t>2011-05-10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2785E-A953-3F4E-A6AF-67672D95CE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11" descr="nscta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104" y="2241"/>
            <a:ext cx="1107792" cy="5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template should be read in conjunction with the latest draft</a:t>
            </a:r>
            <a:r>
              <a:rPr lang="en-US" baseline="0" dirty="0" smtClean="0"/>
              <a:t> “</a:t>
            </a:r>
            <a:r>
              <a:rPr lang="en-US" dirty="0" smtClean="0"/>
              <a:t>roadmap” overview</a:t>
            </a:r>
          </a:p>
          <a:p>
            <a:r>
              <a:rPr lang="en-US" dirty="0" smtClean="0"/>
              <a:t>presentation,</a:t>
            </a:r>
            <a:r>
              <a:rPr lang="en-US" baseline="0" dirty="0" smtClean="0"/>
              <a:t> which is available on the repository as</a:t>
            </a:r>
          </a:p>
          <a:p>
            <a:r>
              <a:rPr lang="en-US" dirty="0" err="1" smtClean="0"/>
              <a:t>https://ns-cta.org/projects/netsci/browser/docs-team/trunk/irc/Roadmap/Roadmap_abridged.pptx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2785E-A953-3F4E-A6AF-67672D95CEE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13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070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275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73934"/>
            <a:ext cx="2057400" cy="50522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73934"/>
            <a:ext cx="6019800" cy="50522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615590" y="5779"/>
            <a:ext cx="6576000" cy="85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615590" y="5779"/>
            <a:ext cx="6576000" cy="85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15590" y="5779"/>
            <a:ext cx="6576000" cy="8563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525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55257"/>
            <a:ext cx="5111750" cy="50709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17308"/>
            <a:ext cx="3008313" cy="39088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615590" y="5779"/>
            <a:ext cx="6576000" cy="85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5253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615590" y="5779"/>
            <a:ext cx="6576000" cy="85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Header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5590" y="5779"/>
            <a:ext cx="6576000" cy="85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5414"/>
            <a:ext cx="8229600" cy="479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EE75C-4A1D-6D47-AEF1-C3D85D861DF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1" descr="nsctalogo.png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172200"/>
            <a:ext cx="1295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5" descr="logo_steel_shadow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390" y="155575"/>
            <a:ext cx="16002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1" descr="ARL Color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191590" y="152400"/>
            <a:ext cx="83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tx1">
                <a:alpha val="74997"/>
              </a:scheme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784" indent="-285750" algn="l" defTabSz="457200" rtl="0" eaLnBrk="1" latinLnBrk="0" hangingPunct="1">
        <a:spcBef>
          <a:spcPts val="4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457200" rtl="0" eaLnBrk="1" latinLnBrk="0" hangingPunct="1">
        <a:spcBef>
          <a:spcPts val="3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457200" rtl="0" eaLnBrk="1" latinLnBrk="0" hangingPunct="1">
        <a:spcBef>
          <a:spcPts val="2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457200" rtl="0" eaLnBrk="1" latinLnBrk="0" hangingPunct="1">
        <a:spcBef>
          <a:spcPts val="2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4" Type="http://schemas.microsoft.com/office/2007/relationships/media" Target="../media/media2.m4v"/><Relationship Id="rId5" Type="http://schemas.openxmlformats.org/officeDocument/2006/relationships/image" Target="../media/image40.png"/><Relationship Id="rId6" Type="http://schemas.microsoft.com/office/2007/relationships/media" Target="../media/media3.m4v"/><Relationship Id="rId7" Type="http://schemas.openxmlformats.org/officeDocument/2006/relationships/image" Target="../media/image41.png"/><Relationship Id="rId1" Type="http://schemas.openxmlformats.org/officeDocument/2006/relationships/video" Target="NULL" TargetMode="Externa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microsoft.com/office/2007/relationships/media" Target="../media/media5.m4v"/><Relationship Id="rId7" Type="http://schemas.openxmlformats.org/officeDocument/2006/relationships/image" Target="../media/image42.png"/><Relationship Id="rId1" Type="http://schemas.openxmlformats.org/officeDocument/2006/relationships/video" Target="NULL" TargetMode="External"/><Relationship Id="rId2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4" Type="http://schemas.microsoft.com/office/2007/relationships/media" Target="../media/media4.m4v"/><Relationship Id="rId5" Type="http://schemas.openxmlformats.org/officeDocument/2006/relationships/image" Target="../media/image43.png"/><Relationship Id="rId6" Type="http://schemas.microsoft.com/office/2007/relationships/media" Target="../media/media5.m4v"/><Relationship Id="rId7" Type="http://schemas.openxmlformats.org/officeDocument/2006/relationships/image" Target="../media/image42.png"/><Relationship Id="rId1" Type="http://schemas.openxmlformats.org/officeDocument/2006/relationships/video" Target="NULL" TargetMode="Externa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microsoft.com/office/2007/relationships/media" Target="../media/media4.m4v"/><Relationship Id="rId5" Type="http://schemas.openxmlformats.org/officeDocument/2006/relationships/image" Target="../media/image43.png"/><Relationship Id="rId6" Type="http://schemas.microsoft.com/office/2007/relationships/media" Target="../media/media5.m4v"/><Relationship Id="rId7" Type="http://schemas.openxmlformats.org/officeDocument/2006/relationships/image" Target="../media/image42.png"/><Relationship Id="rId1" Type="http://schemas.openxmlformats.org/officeDocument/2006/relationships/video" Target="NULL" TargetMode="Externa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25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image" Target="../media/image18.png"/><Relationship Id="rId8" Type="http://schemas.openxmlformats.org/officeDocument/2006/relationships/image" Target="../media/image19.jpe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openxmlformats.org/officeDocument/2006/relationships/image" Target="../media/image24.jpeg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Relationship Id="rId8" Type="http://schemas.openxmlformats.org/officeDocument/2006/relationships/image" Target="../media/image18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Quality of Information (</a:t>
            </a:r>
            <a:r>
              <a:rPr lang="en-US" b="1" dirty="0" err="1" smtClean="0">
                <a:solidFill>
                  <a:srgbClr val="000000"/>
                </a:solidFill>
              </a:rPr>
              <a:t>QoI</a:t>
            </a:r>
            <a:r>
              <a:rPr lang="en-US" b="1" dirty="0" smtClean="0">
                <a:solidFill>
                  <a:srgbClr val="000000"/>
                </a:solidFill>
              </a:rPr>
              <a:t>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Ramesh Govindan</a:t>
            </a:r>
          </a:p>
          <a:p>
            <a:r>
              <a:rPr lang="en-US" dirty="0" err="1" smtClean="0"/>
              <a:t>ramesh@usc.edu</a:t>
            </a:r>
            <a:endParaRPr lang="en-US" dirty="0" smtClean="0"/>
          </a:p>
          <a:p>
            <a:r>
              <a:rPr lang="en-US" dirty="0" smtClean="0"/>
              <a:t>11 May 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3281500" y="5157316"/>
            <a:ext cx="2129880" cy="1481363"/>
            <a:chOff x="1504360" y="5015997"/>
            <a:chExt cx="2533792" cy="1811380"/>
          </a:xfrm>
        </p:grpSpPr>
        <p:grpSp>
          <p:nvGrpSpPr>
            <p:cNvPr id="60" name="Group 33"/>
            <p:cNvGrpSpPr/>
            <p:nvPr/>
          </p:nvGrpSpPr>
          <p:grpSpPr>
            <a:xfrm>
              <a:off x="2018734" y="5015997"/>
              <a:ext cx="1559706" cy="1506407"/>
              <a:chOff x="711199" y="1663236"/>
              <a:chExt cx="4673600" cy="4730880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1199" y="2032000"/>
                <a:ext cx="1769533" cy="1042328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7999" y="1663236"/>
                <a:ext cx="1769533" cy="1042328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199" y="3921256"/>
                <a:ext cx="1346199" cy="1078032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7398" y="5270221"/>
                <a:ext cx="1403471" cy="1123895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0133" y="3597744"/>
                <a:ext cx="1354666" cy="1083735"/>
              </a:xfrm>
              <a:prstGeom prst="rect">
                <a:avLst/>
              </a:prstGeom>
            </p:spPr>
          </p:pic>
          <p:cxnSp>
            <p:nvCxnSpPr>
              <p:cNvPr id="67" name="Straight Arrow Connector 66"/>
              <p:cNvCxnSpPr/>
              <p:nvPr/>
            </p:nvCxnSpPr>
            <p:spPr>
              <a:xfrm>
                <a:off x="3460869" y="2705564"/>
                <a:ext cx="823264" cy="66416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rot="16200000" flipH="1">
                <a:off x="1463219" y="3668507"/>
                <a:ext cx="1924960" cy="73660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80732" y="2489200"/>
                <a:ext cx="567267" cy="21636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rot="10800000" flipV="1">
                <a:off x="3460869" y="4681473"/>
                <a:ext cx="823264" cy="58874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endCxn id="62" idx="2"/>
              </p:cNvCxnSpPr>
              <p:nvPr/>
            </p:nvCxnSpPr>
            <p:spPr>
              <a:xfrm rot="5400000" flipH="1" flipV="1">
                <a:off x="1017985" y="3343276"/>
                <a:ext cx="846928" cy="30903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1504360" y="6488668"/>
              <a:ext cx="2533792" cy="33870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Communication Network</a:t>
              </a:r>
              <a:endParaRPr lang="en-US" sz="12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575434" y="3297228"/>
            <a:ext cx="1458206" cy="1452103"/>
            <a:chOff x="3520178" y="2692394"/>
            <a:chExt cx="2159566" cy="21479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6000" y="2692400"/>
              <a:ext cx="2032000" cy="1473200"/>
            </a:xfrm>
            <a:prstGeom prst="rect">
              <a:avLst/>
            </a:prstGeom>
          </p:spPr>
        </p:pic>
        <p:grpSp>
          <p:nvGrpSpPr>
            <p:cNvPr id="42" name="Group 30"/>
            <p:cNvGrpSpPr/>
            <p:nvPr/>
          </p:nvGrpSpPr>
          <p:grpSpPr>
            <a:xfrm>
              <a:off x="3727869" y="2692394"/>
              <a:ext cx="1663918" cy="979240"/>
              <a:chOff x="3430560" y="4615240"/>
              <a:chExt cx="2659200" cy="1581273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4219520" y="4888331"/>
                <a:ext cx="250880" cy="273091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838880" y="5923422"/>
                <a:ext cx="250880" cy="273091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713440" y="4615240"/>
                <a:ext cx="250880" cy="273091"/>
              </a:xfrm>
              <a:prstGeom prst="ellipse">
                <a:avLst/>
              </a:prstGeom>
              <a:solidFill>
                <a:srgbClr val="66006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425840" y="5650331"/>
                <a:ext cx="250880" cy="273091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430560" y="5224840"/>
                <a:ext cx="250880" cy="27309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337120" y="5361385"/>
                <a:ext cx="250880" cy="273091"/>
              </a:xfrm>
              <a:prstGeom prst="ellipse">
                <a:avLst/>
              </a:prstGeom>
              <a:solidFill>
                <a:srgbClr val="C0504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/>
              <p:cNvCxnSpPr>
                <a:stCxn id="48" idx="6"/>
                <a:endCxn id="44" idx="2"/>
              </p:cNvCxnSpPr>
              <p:nvPr/>
            </p:nvCxnSpPr>
            <p:spPr>
              <a:xfrm flipV="1">
                <a:off x="3681440" y="5024877"/>
                <a:ext cx="538080" cy="33650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4" idx="6"/>
                <a:endCxn id="46" idx="2"/>
              </p:cNvCxnSpPr>
              <p:nvPr/>
            </p:nvCxnSpPr>
            <p:spPr>
              <a:xfrm flipV="1">
                <a:off x="4470400" y="4751786"/>
                <a:ext cx="1243040" cy="2730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4" idx="5"/>
                <a:endCxn id="47" idx="0"/>
              </p:cNvCxnSpPr>
              <p:nvPr/>
            </p:nvCxnSpPr>
            <p:spPr>
              <a:xfrm rot="16200000" flipH="1">
                <a:off x="4228018" y="5327069"/>
                <a:ext cx="528902" cy="11762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7" idx="7"/>
                <a:endCxn id="49" idx="2"/>
              </p:cNvCxnSpPr>
              <p:nvPr/>
            </p:nvCxnSpPr>
            <p:spPr>
              <a:xfrm rot="5400000" flipH="1" flipV="1">
                <a:off x="4892353" y="5245558"/>
                <a:ext cx="192393" cy="6971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7" idx="7"/>
                <a:endCxn id="46" idx="3"/>
              </p:cNvCxnSpPr>
              <p:nvPr/>
            </p:nvCxnSpPr>
            <p:spPr>
              <a:xfrm rot="5400000" flipH="1" flipV="1">
                <a:off x="4774087" y="4714230"/>
                <a:ext cx="841986" cy="1110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9" idx="5"/>
                <a:endCxn id="45" idx="1"/>
              </p:cNvCxnSpPr>
              <p:nvPr/>
            </p:nvCxnSpPr>
            <p:spPr>
              <a:xfrm rot="16200000" flipH="1">
                <a:off x="5528974" y="5616768"/>
                <a:ext cx="368932" cy="32436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8" idx="5"/>
                <a:endCxn id="47" idx="1"/>
              </p:cNvCxnSpPr>
              <p:nvPr/>
            </p:nvCxnSpPr>
            <p:spPr>
              <a:xfrm rot="16200000" flipH="1">
                <a:off x="3937447" y="5165190"/>
                <a:ext cx="232386" cy="81788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47" idx="5"/>
                <a:endCxn id="45" idx="2"/>
              </p:cNvCxnSpPr>
              <p:nvPr/>
            </p:nvCxnSpPr>
            <p:spPr>
              <a:xfrm rot="16200000" flipH="1">
                <a:off x="5151160" y="5372247"/>
                <a:ext cx="176539" cy="119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6" idx="4"/>
                <a:endCxn id="45" idx="0"/>
              </p:cNvCxnSpPr>
              <p:nvPr/>
            </p:nvCxnSpPr>
            <p:spPr>
              <a:xfrm rot="16200000" flipH="1">
                <a:off x="5384055" y="5343156"/>
                <a:ext cx="1035091" cy="1254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/>
            <p:cNvSpPr txBox="1"/>
            <p:nvPr/>
          </p:nvSpPr>
          <p:spPr>
            <a:xfrm>
              <a:off x="3520178" y="4157481"/>
              <a:ext cx="2159566" cy="68290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Information Network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Motivating Scenario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226880" y="1212820"/>
            <a:ext cx="2399453" cy="5213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Operation Commander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273057" y="2444165"/>
            <a:ext cx="2165933" cy="4642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Analyst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3714641" y="1904072"/>
            <a:ext cx="249306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3490786" y="3064412"/>
            <a:ext cx="223855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4822409" y="3064412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3150162" y="4797799"/>
            <a:ext cx="223855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0205" y="1734128"/>
            <a:ext cx="272164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Was there any activity</a:t>
            </a:r>
          </a:p>
          <a:p>
            <a:pPr algn="ctr"/>
            <a:r>
              <a:rPr lang="en-US" dirty="0" smtClean="0"/>
              <a:t>around facility X at noon?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3545" y="2744560"/>
            <a:ext cx="2596264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Person or Vehicle</a:t>
            </a:r>
          </a:p>
          <a:p>
            <a:r>
              <a:rPr lang="en-US" dirty="0" smtClean="0"/>
              <a:t>Location=Facility X</a:t>
            </a:r>
          </a:p>
          <a:p>
            <a:r>
              <a:rPr lang="en-US" dirty="0" smtClean="0"/>
              <a:t>Time=11:55am-12:05pm</a:t>
            </a:r>
          </a:p>
          <a:p>
            <a:r>
              <a:rPr lang="en-US" b="1" dirty="0" smtClean="0"/>
              <a:t>Within=1 minute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411380" y="3666763"/>
            <a:ext cx="1925412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 video from North, South and East around noon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8171" y="4359052"/>
            <a:ext cx="2495132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Location=West side of X</a:t>
            </a:r>
          </a:p>
          <a:p>
            <a:r>
              <a:rPr lang="en-US" dirty="0" smtClean="0"/>
              <a:t>Time=11:55am-12:05pm</a:t>
            </a:r>
          </a:p>
          <a:p>
            <a:r>
              <a:rPr lang="en-US" dirty="0" smtClean="0"/>
              <a:t>Type=VGA Video</a:t>
            </a:r>
          </a:p>
          <a:p>
            <a:r>
              <a:rPr lang="en-US" dirty="0" smtClean="0"/>
              <a:t>Within=45 seconds</a:t>
            </a:r>
            <a:endParaRPr lang="en-US" dirty="0"/>
          </a:p>
        </p:txBody>
      </p:sp>
      <p:sp>
        <p:nvSpPr>
          <p:cNvPr id="21" name="Up Arrow 20"/>
          <p:cNvSpPr/>
          <p:nvPr/>
        </p:nvSpPr>
        <p:spPr>
          <a:xfrm>
            <a:off x="3691323" y="4795822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937" y="4795822"/>
            <a:ext cx="539591" cy="391870"/>
          </a:xfrm>
          <a:prstGeom prst="rect">
            <a:avLst/>
          </a:prstGeom>
          <a:solidFill>
            <a:schemeClr val="accent2">
              <a:alpha val="18000"/>
            </a:schemeClr>
          </a:solidFill>
        </p:spPr>
      </p:pic>
      <p:sp>
        <p:nvSpPr>
          <p:cNvPr id="32" name="Up Arrow 31"/>
          <p:cNvSpPr/>
          <p:nvPr/>
        </p:nvSpPr>
        <p:spPr>
          <a:xfrm>
            <a:off x="5053318" y="4797799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6095" y="4634048"/>
            <a:ext cx="763794" cy="7249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213" y="2934119"/>
            <a:ext cx="763794" cy="72495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384" y="2908420"/>
            <a:ext cx="763794" cy="72495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887" y="2908420"/>
            <a:ext cx="763794" cy="72495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78888" y="1797834"/>
            <a:ext cx="272164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Yes, 4 people entered from the East side, etc.</a:t>
            </a:r>
            <a:endParaRPr lang="en-US" dirty="0"/>
          </a:p>
        </p:txBody>
      </p:sp>
      <p:sp>
        <p:nvSpPr>
          <p:cNvPr id="38" name="Up Arrow 37"/>
          <p:cNvSpPr/>
          <p:nvPr/>
        </p:nvSpPr>
        <p:spPr>
          <a:xfrm>
            <a:off x="4822409" y="1904072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4557439" y="4846630"/>
            <a:ext cx="223855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5341870" y="5380672"/>
            <a:ext cx="3802130" cy="14773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Real-time surveillance indicates a</a:t>
            </a:r>
          </a:p>
          <a:p>
            <a:pPr algn="ctr"/>
            <a:r>
              <a:rPr lang="en-US" dirty="0" smtClean="0"/>
              <a:t>developing situation at facility X.</a:t>
            </a:r>
          </a:p>
          <a:p>
            <a:pPr algn="ctr"/>
            <a:r>
              <a:rPr lang="en-US" dirty="0" smtClean="0"/>
              <a:t>A commander wishes to quickly obtain</a:t>
            </a:r>
          </a:p>
          <a:p>
            <a:pPr algn="ctr"/>
            <a:r>
              <a:rPr lang="en-US" dirty="0" smtClean="0"/>
              <a:t>information about prior activity at X</a:t>
            </a:r>
          </a:p>
          <a:p>
            <a:pPr algn="ctr"/>
            <a:r>
              <a:rPr lang="en-US" dirty="0" smtClean="0"/>
              <a:t>before deciding how to respond.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1826" y="4303260"/>
            <a:ext cx="2692714" cy="19082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Location=West side of X</a:t>
            </a:r>
          </a:p>
          <a:p>
            <a:r>
              <a:rPr lang="en-US" dirty="0" smtClean="0"/>
              <a:t>Time=11:55am-12:05pm</a:t>
            </a:r>
          </a:p>
          <a:p>
            <a:r>
              <a:rPr lang="en-US" dirty="0" smtClean="0"/>
              <a:t>Type=Image</a:t>
            </a:r>
          </a:p>
          <a:p>
            <a:r>
              <a:rPr lang="en-US" dirty="0" smtClean="0"/>
              <a:t>Tag=person OR Vehicle</a:t>
            </a:r>
          </a:p>
          <a:p>
            <a:r>
              <a:rPr lang="en-US" dirty="0" smtClean="0"/>
              <a:t>Within=35 seconds</a:t>
            </a:r>
          </a:p>
          <a:p>
            <a:endParaRPr lang="en-US" sz="2800" dirty="0"/>
          </a:p>
        </p:txBody>
      </p:sp>
      <p:sp>
        <p:nvSpPr>
          <p:cNvPr id="73" name="TextBox 72"/>
          <p:cNvSpPr txBox="1"/>
          <p:nvPr/>
        </p:nvSpPr>
        <p:spPr>
          <a:xfrm>
            <a:off x="6303757" y="862175"/>
            <a:ext cx="2835857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Narrative influenced by</a:t>
            </a:r>
          </a:p>
          <a:p>
            <a:pPr algn="ctr"/>
            <a:r>
              <a:rPr lang="en-US" dirty="0" smtClean="0"/>
              <a:t>discussion with Paul Sullivan</a:t>
            </a:r>
          </a:p>
          <a:p>
            <a:r>
              <a:rPr lang="en-US" dirty="0" smtClean="0"/>
              <a:t>(ARL Consultant)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7" grpId="1" animBg="1"/>
      <p:bldP spid="28" grpId="0" animBg="1"/>
      <p:bldP spid="28" grpId="1" animBg="1"/>
      <p:bldP spid="21" grpId="0" animBg="1"/>
      <p:bldP spid="37" grpId="0" animBg="1"/>
      <p:bldP spid="39" grpId="0" animBg="1"/>
      <p:bldP spid="72" grpId="0" animBg="1"/>
      <p:bldP spid="72" grpId="1" animBg="1"/>
      <p:bldP spid="31" grpId="0" animBg="1"/>
      <p:bldP spid="73" grpId="0" animBg="1"/>
      <p:bldP spid="7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Motivating Scenario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226880" y="1212820"/>
            <a:ext cx="2399453" cy="5213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Operation Commander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273057" y="2444165"/>
            <a:ext cx="2165933" cy="4642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Analyst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3714641" y="1904072"/>
            <a:ext cx="249306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3490786" y="3064412"/>
            <a:ext cx="223855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4822409" y="3064412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3273057" y="4825109"/>
            <a:ext cx="223855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0205" y="1734128"/>
            <a:ext cx="272164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Who entered X from the</a:t>
            </a:r>
          </a:p>
          <a:p>
            <a:pPr algn="ctr"/>
            <a:r>
              <a:rPr lang="en-US" dirty="0" smtClean="0"/>
              <a:t>West at 12:01?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7046" y="2934119"/>
            <a:ext cx="2737088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Identity of Person</a:t>
            </a:r>
          </a:p>
          <a:p>
            <a:r>
              <a:rPr lang="en-US" sz="1600" dirty="0" smtClean="0"/>
              <a:t>Confidence=High</a:t>
            </a:r>
          </a:p>
          <a:p>
            <a:r>
              <a:rPr lang="en-US" sz="1600" dirty="0" smtClean="0"/>
              <a:t>Location=West side of X</a:t>
            </a:r>
          </a:p>
          <a:p>
            <a:r>
              <a:rPr lang="en-US" sz="1600" dirty="0" smtClean="0"/>
              <a:t>Time=12:01pm</a:t>
            </a:r>
          </a:p>
          <a:p>
            <a:r>
              <a:rPr lang="en-US" sz="1600" dirty="0" smtClean="0"/>
              <a:t>Within=30 seconds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3961" y="4741392"/>
            <a:ext cx="242096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Location=West side of X</a:t>
            </a:r>
          </a:p>
          <a:p>
            <a:r>
              <a:rPr lang="en-US" dirty="0" smtClean="0"/>
              <a:t>Time=12:01-12:02pm</a:t>
            </a:r>
          </a:p>
          <a:p>
            <a:r>
              <a:rPr lang="en-US" dirty="0" smtClean="0"/>
              <a:t>Type=HD 1080p</a:t>
            </a:r>
          </a:p>
          <a:p>
            <a:r>
              <a:rPr lang="en-US" dirty="0" smtClean="0"/>
              <a:t>Within=25 seconds</a:t>
            </a:r>
            <a:endParaRPr lang="en-US" dirty="0"/>
          </a:p>
        </p:txBody>
      </p:sp>
      <p:sp>
        <p:nvSpPr>
          <p:cNvPr id="32" name="Up Arrow 31"/>
          <p:cNvSpPr/>
          <p:nvPr/>
        </p:nvSpPr>
        <p:spPr>
          <a:xfrm>
            <a:off x="5176213" y="4825109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>
            <a:off x="4822409" y="1904072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057" y="4825109"/>
            <a:ext cx="576525" cy="5765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990" y="2934119"/>
            <a:ext cx="497170" cy="6214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990" y="1758996"/>
            <a:ext cx="497170" cy="62146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575434" y="3502053"/>
            <a:ext cx="1458206" cy="1452103"/>
            <a:chOff x="3520178" y="2692394"/>
            <a:chExt cx="2159566" cy="214799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6000" y="2692400"/>
              <a:ext cx="2032000" cy="1473200"/>
            </a:xfrm>
            <a:prstGeom prst="rect">
              <a:avLst/>
            </a:prstGeom>
          </p:spPr>
        </p:pic>
        <p:grpSp>
          <p:nvGrpSpPr>
            <p:cNvPr id="35" name="Group 30"/>
            <p:cNvGrpSpPr/>
            <p:nvPr/>
          </p:nvGrpSpPr>
          <p:grpSpPr>
            <a:xfrm>
              <a:off x="3727869" y="2692394"/>
              <a:ext cx="1663918" cy="979240"/>
              <a:chOff x="3430560" y="4615240"/>
              <a:chExt cx="2659200" cy="1581273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219520" y="4888331"/>
                <a:ext cx="250880" cy="273091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838880" y="5923422"/>
                <a:ext cx="250880" cy="273091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713440" y="4615240"/>
                <a:ext cx="250880" cy="273091"/>
              </a:xfrm>
              <a:prstGeom prst="ellipse">
                <a:avLst/>
              </a:prstGeom>
              <a:solidFill>
                <a:srgbClr val="66006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425840" y="5650331"/>
                <a:ext cx="250880" cy="273091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430560" y="5224840"/>
                <a:ext cx="250880" cy="27309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337120" y="5361385"/>
                <a:ext cx="250880" cy="273091"/>
              </a:xfrm>
              <a:prstGeom prst="ellipse">
                <a:avLst/>
              </a:prstGeom>
              <a:solidFill>
                <a:srgbClr val="C0504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/>
              <p:cNvCxnSpPr>
                <a:stCxn id="45" idx="6"/>
                <a:endCxn id="37" idx="2"/>
              </p:cNvCxnSpPr>
              <p:nvPr/>
            </p:nvCxnSpPr>
            <p:spPr>
              <a:xfrm flipV="1">
                <a:off x="3681440" y="5024877"/>
                <a:ext cx="538080" cy="33650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7" idx="6"/>
                <a:endCxn id="43" idx="2"/>
              </p:cNvCxnSpPr>
              <p:nvPr/>
            </p:nvCxnSpPr>
            <p:spPr>
              <a:xfrm flipV="1">
                <a:off x="4470400" y="4751786"/>
                <a:ext cx="1243040" cy="2730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37" idx="5"/>
                <a:endCxn id="44" idx="0"/>
              </p:cNvCxnSpPr>
              <p:nvPr/>
            </p:nvCxnSpPr>
            <p:spPr>
              <a:xfrm rot="16200000" flipH="1">
                <a:off x="4228018" y="5327069"/>
                <a:ext cx="528902" cy="11762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4" idx="7"/>
                <a:endCxn id="46" idx="2"/>
              </p:cNvCxnSpPr>
              <p:nvPr/>
            </p:nvCxnSpPr>
            <p:spPr>
              <a:xfrm rot="5400000" flipH="1" flipV="1">
                <a:off x="4892353" y="5245558"/>
                <a:ext cx="192393" cy="6971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4" idx="7"/>
                <a:endCxn id="43" idx="3"/>
              </p:cNvCxnSpPr>
              <p:nvPr/>
            </p:nvCxnSpPr>
            <p:spPr>
              <a:xfrm rot="5400000" flipH="1" flipV="1">
                <a:off x="4774087" y="4714230"/>
                <a:ext cx="841986" cy="1110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6" idx="5"/>
                <a:endCxn id="39" idx="1"/>
              </p:cNvCxnSpPr>
              <p:nvPr/>
            </p:nvCxnSpPr>
            <p:spPr>
              <a:xfrm rot="16200000" flipH="1">
                <a:off x="5528974" y="5616768"/>
                <a:ext cx="368932" cy="32436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5" idx="5"/>
                <a:endCxn id="44" idx="1"/>
              </p:cNvCxnSpPr>
              <p:nvPr/>
            </p:nvCxnSpPr>
            <p:spPr>
              <a:xfrm rot="16200000" flipH="1">
                <a:off x="3937447" y="5165190"/>
                <a:ext cx="232386" cy="81788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4" idx="5"/>
                <a:endCxn id="39" idx="2"/>
              </p:cNvCxnSpPr>
              <p:nvPr/>
            </p:nvCxnSpPr>
            <p:spPr>
              <a:xfrm rot="16200000" flipH="1">
                <a:off x="5151160" y="5372247"/>
                <a:ext cx="176539" cy="119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3" idx="4"/>
                <a:endCxn id="39" idx="0"/>
              </p:cNvCxnSpPr>
              <p:nvPr/>
            </p:nvCxnSpPr>
            <p:spPr>
              <a:xfrm rot="16200000" flipH="1">
                <a:off x="5384055" y="5343156"/>
                <a:ext cx="1035091" cy="1254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3520178" y="4157481"/>
              <a:ext cx="2159566" cy="68290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Information Network</a:t>
              </a:r>
              <a:endParaRPr lang="en-US" sz="12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281500" y="5157316"/>
            <a:ext cx="2129880" cy="1481363"/>
            <a:chOff x="1504360" y="5015997"/>
            <a:chExt cx="2533792" cy="1811380"/>
          </a:xfrm>
        </p:grpSpPr>
        <p:grpSp>
          <p:nvGrpSpPr>
            <p:cNvPr id="57" name="Group 33"/>
            <p:cNvGrpSpPr/>
            <p:nvPr/>
          </p:nvGrpSpPr>
          <p:grpSpPr>
            <a:xfrm>
              <a:off x="2018734" y="5015997"/>
              <a:ext cx="1559706" cy="1506407"/>
              <a:chOff x="711199" y="1663236"/>
              <a:chExt cx="4673600" cy="4730880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199" y="2032000"/>
                <a:ext cx="1769533" cy="1042328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7999" y="1663236"/>
                <a:ext cx="1769533" cy="1042328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199" y="3921256"/>
                <a:ext cx="1346199" cy="1078032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7398" y="5270221"/>
                <a:ext cx="1403471" cy="1123895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0133" y="3597744"/>
                <a:ext cx="1354666" cy="1083735"/>
              </a:xfrm>
              <a:prstGeom prst="rect">
                <a:avLst/>
              </a:prstGeom>
            </p:spPr>
          </p:pic>
          <p:cxnSp>
            <p:nvCxnSpPr>
              <p:cNvPr id="64" name="Straight Arrow Connector 63"/>
              <p:cNvCxnSpPr/>
              <p:nvPr/>
            </p:nvCxnSpPr>
            <p:spPr>
              <a:xfrm>
                <a:off x="3460869" y="2705564"/>
                <a:ext cx="823264" cy="66416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rot="16200000" flipH="1">
                <a:off x="1463219" y="3668507"/>
                <a:ext cx="1924960" cy="73660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2480732" y="2489200"/>
                <a:ext cx="567267" cy="21636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rot="10800000" flipV="1">
                <a:off x="3460869" y="4681473"/>
                <a:ext cx="823264" cy="58874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endCxn id="59" idx="2"/>
              </p:cNvCxnSpPr>
              <p:nvPr/>
            </p:nvCxnSpPr>
            <p:spPr>
              <a:xfrm rot="5400000" flipH="1" flipV="1">
                <a:off x="1017985" y="3343276"/>
                <a:ext cx="846928" cy="30903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1504360" y="6488668"/>
              <a:ext cx="2533792" cy="33870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Communication Network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138171" y="1212820"/>
            <a:ext cx="8162362" cy="5425859"/>
            <a:chOff x="138171" y="1212820"/>
            <a:chExt cx="8162362" cy="5425859"/>
          </a:xfrm>
        </p:grpSpPr>
        <p:grpSp>
          <p:nvGrpSpPr>
            <p:cNvPr id="48" name="Group 47"/>
            <p:cNvGrpSpPr/>
            <p:nvPr/>
          </p:nvGrpSpPr>
          <p:grpSpPr>
            <a:xfrm>
              <a:off x="3281500" y="5157316"/>
              <a:ext cx="2129880" cy="1481363"/>
              <a:chOff x="1504360" y="5015997"/>
              <a:chExt cx="2533792" cy="1811380"/>
            </a:xfrm>
          </p:grpSpPr>
          <p:grpSp>
            <p:nvGrpSpPr>
              <p:cNvPr id="49" name="Group 33"/>
              <p:cNvGrpSpPr/>
              <p:nvPr/>
            </p:nvGrpSpPr>
            <p:grpSpPr>
              <a:xfrm>
                <a:off x="2018734" y="5015997"/>
                <a:ext cx="1559706" cy="1506407"/>
                <a:chOff x="711199" y="1663236"/>
                <a:chExt cx="4673600" cy="4730880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11199" y="2032000"/>
                  <a:ext cx="1769533" cy="1042328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47999" y="1663236"/>
                  <a:ext cx="1769533" cy="1042328"/>
                </a:xfrm>
                <a:prstGeom prst="rect">
                  <a:avLst/>
                </a:prstGeom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1199" y="3921256"/>
                  <a:ext cx="1346199" cy="1078032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57398" y="5270221"/>
                  <a:ext cx="1403471" cy="1123895"/>
                </a:xfrm>
                <a:prstGeom prst="rect">
                  <a:avLst/>
                </a:prstGeom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30133" y="3597744"/>
                  <a:ext cx="1354666" cy="1083735"/>
                </a:xfrm>
                <a:prstGeom prst="rect">
                  <a:avLst/>
                </a:prstGeom>
              </p:spPr>
            </p:pic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3460869" y="2705564"/>
                  <a:ext cx="823264" cy="664169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 rot="16200000" flipH="1">
                  <a:off x="1463219" y="3668507"/>
                  <a:ext cx="1924960" cy="736602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2480732" y="2489200"/>
                  <a:ext cx="567267" cy="21636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rot="10800000" flipV="1">
                  <a:off x="3460869" y="4681473"/>
                  <a:ext cx="823264" cy="588748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>
                  <a:endCxn id="52" idx="2"/>
                </p:cNvCxnSpPr>
                <p:nvPr/>
              </p:nvCxnSpPr>
              <p:spPr>
                <a:xfrm rot="5400000" flipH="1" flipV="1">
                  <a:off x="1017985" y="3343276"/>
                  <a:ext cx="846928" cy="309033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/>
              <p:cNvSpPr txBox="1"/>
              <p:nvPr/>
            </p:nvSpPr>
            <p:spPr>
              <a:xfrm>
                <a:off x="1504360" y="6488668"/>
                <a:ext cx="2533792" cy="33870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Communication Network</a:t>
                </a:r>
                <a:endParaRPr lang="en-US" sz="1200" dirty="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575434" y="3297228"/>
              <a:ext cx="1458206" cy="1452103"/>
              <a:chOff x="3520178" y="2692394"/>
              <a:chExt cx="2159566" cy="2147996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6000" y="2692400"/>
                <a:ext cx="2032000" cy="1473200"/>
              </a:xfrm>
              <a:prstGeom prst="rect">
                <a:avLst/>
              </a:prstGeom>
            </p:spPr>
          </p:pic>
          <p:grpSp>
            <p:nvGrpSpPr>
              <p:cNvPr id="67" name="Group 30"/>
              <p:cNvGrpSpPr/>
              <p:nvPr/>
            </p:nvGrpSpPr>
            <p:grpSpPr>
              <a:xfrm>
                <a:off x="3727869" y="2692394"/>
                <a:ext cx="1663918" cy="979240"/>
                <a:chOff x="3430560" y="4615240"/>
                <a:chExt cx="2659200" cy="1581273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4219520" y="4888331"/>
                  <a:ext cx="250880" cy="273091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838880" y="5923422"/>
                  <a:ext cx="250880" cy="273091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713440" y="4615240"/>
                  <a:ext cx="250880" cy="273091"/>
                </a:xfrm>
                <a:prstGeom prst="ellipse">
                  <a:avLst/>
                </a:prstGeom>
                <a:solidFill>
                  <a:srgbClr val="66006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425840" y="5650331"/>
                  <a:ext cx="250880" cy="273091"/>
                </a:xfrm>
                <a:prstGeom prst="ellipse">
                  <a:avLst/>
                </a:prstGeom>
                <a:solidFill>
                  <a:srgbClr val="CCFFCC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3430560" y="5224840"/>
                  <a:ext cx="250880" cy="273091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5337120" y="5361385"/>
                  <a:ext cx="250880" cy="273091"/>
                </a:xfrm>
                <a:prstGeom prst="ellipse">
                  <a:avLst/>
                </a:prstGeom>
                <a:solidFill>
                  <a:srgbClr val="C0504D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/>
                <p:cNvCxnSpPr>
                  <a:stCxn id="73" idx="6"/>
                  <a:endCxn id="69" idx="2"/>
                </p:cNvCxnSpPr>
                <p:nvPr/>
              </p:nvCxnSpPr>
              <p:spPr>
                <a:xfrm flipV="1">
                  <a:off x="3681440" y="5024877"/>
                  <a:ext cx="538080" cy="33650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69" idx="6"/>
                  <a:endCxn id="71" idx="2"/>
                </p:cNvCxnSpPr>
                <p:nvPr/>
              </p:nvCxnSpPr>
              <p:spPr>
                <a:xfrm flipV="1">
                  <a:off x="4470400" y="4751786"/>
                  <a:ext cx="1243040" cy="27309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69" idx="5"/>
                  <a:endCxn id="72" idx="0"/>
                </p:cNvCxnSpPr>
                <p:nvPr/>
              </p:nvCxnSpPr>
              <p:spPr>
                <a:xfrm rot="16200000" flipH="1">
                  <a:off x="4228018" y="5327069"/>
                  <a:ext cx="528902" cy="11762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2" idx="7"/>
                  <a:endCxn id="74" idx="2"/>
                </p:cNvCxnSpPr>
                <p:nvPr/>
              </p:nvCxnSpPr>
              <p:spPr>
                <a:xfrm rot="5400000" flipH="1" flipV="1">
                  <a:off x="4892353" y="5245558"/>
                  <a:ext cx="192393" cy="69714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>
                  <a:stCxn id="72" idx="7"/>
                  <a:endCxn id="71" idx="3"/>
                </p:cNvCxnSpPr>
                <p:nvPr/>
              </p:nvCxnSpPr>
              <p:spPr>
                <a:xfrm rot="5400000" flipH="1" flipV="1">
                  <a:off x="4774087" y="4714230"/>
                  <a:ext cx="841986" cy="1110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>
                  <a:stCxn id="74" idx="5"/>
                  <a:endCxn id="70" idx="1"/>
                </p:cNvCxnSpPr>
                <p:nvPr/>
              </p:nvCxnSpPr>
              <p:spPr>
                <a:xfrm rot="16200000" flipH="1">
                  <a:off x="5528974" y="5616768"/>
                  <a:ext cx="368932" cy="32436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3" idx="5"/>
                  <a:endCxn id="72" idx="1"/>
                </p:cNvCxnSpPr>
                <p:nvPr/>
              </p:nvCxnSpPr>
              <p:spPr>
                <a:xfrm rot="16200000" flipH="1">
                  <a:off x="3937447" y="5165190"/>
                  <a:ext cx="232386" cy="81788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72" idx="5"/>
                  <a:endCxn id="70" idx="2"/>
                </p:cNvCxnSpPr>
                <p:nvPr/>
              </p:nvCxnSpPr>
              <p:spPr>
                <a:xfrm rot="16200000" flipH="1">
                  <a:off x="5151160" y="5372247"/>
                  <a:ext cx="176539" cy="119890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>
                  <a:stCxn id="71" idx="4"/>
                  <a:endCxn id="70" idx="0"/>
                </p:cNvCxnSpPr>
                <p:nvPr/>
              </p:nvCxnSpPr>
              <p:spPr>
                <a:xfrm rot="16200000" flipH="1">
                  <a:off x="5384055" y="5343156"/>
                  <a:ext cx="1035091" cy="12544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/>
              <p:cNvSpPr txBox="1"/>
              <p:nvPr/>
            </p:nvSpPr>
            <p:spPr>
              <a:xfrm>
                <a:off x="3520178" y="4157481"/>
                <a:ext cx="2159566" cy="68290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Information Network</a:t>
                </a:r>
                <a:endParaRPr lang="en-US" sz="1200" dirty="0"/>
              </a:p>
            </p:txBody>
          </p:sp>
        </p:grpSp>
        <p:sp>
          <p:nvSpPr>
            <p:cNvPr id="84" name="Rounded Rectangle 83"/>
            <p:cNvSpPr/>
            <p:nvPr/>
          </p:nvSpPr>
          <p:spPr>
            <a:xfrm>
              <a:off x="3226880" y="1212820"/>
              <a:ext cx="2399453" cy="52130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Operation Commander</a:t>
              </a:r>
              <a:endParaRPr lang="en-US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3273057" y="2444165"/>
              <a:ext cx="2165933" cy="46425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Analyst</a:t>
              </a:r>
              <a:endParaRPr lang="en-US" dirty="0"/>
            </a:p>
          </p:txBody>
        </p:sp>
        <p:sp>
          <p:nvSpPr>
            <p:cNvPr id="86" name="Down Arrow 85"/>
            <p:cNvSpPr/>
            <p:nvPr/>
          </p:nvSpPr>
          <p:spPr>
            <a:xfrm>
              <a:off x="3714641" y="1904072"/>
              <a:ext cx="249306" cy="38989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Down Arrow 86"/>
            <p:cNvSpPr/>
            <p:nvPr/>
          </p:nvSpPr>
          <p:spPr>
            <a:xfrm>
              <a:off x="3490786" y="3064412"/>
              <a:ext cx="223855" cy="38989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Up Arrow 87"/>
            <p:cNvSpPr/>
            <p:nvPr/>
          </p:nvSpPr>
          <p:spPr>
            <a:xfrm>
              <a:off x="4822409" y="3064412"/>
              <a:ext cx="262777" cy="389893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own Arrow 88"/>
            <p:cNvSpPr/>
            <p:nvPr/>
          </p:nvSpPr>
          <p:spPr>
            <a:xfrm>
              <a:off x="3150162" y="4797799"/>
              <a:ext cx="223855" cy="38989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0205" y="1734128"/>
              <a:ext cx="2721645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Was there any activity</a:t>
              </a:r>
            </a:p>
            <a:p>
              <a:pPr algn="ctr"/>
              <a:r>
                <a:rPr lang="en-US" dirty="0" smtClean="0"/>
                <a:t>around facility X at noon?</a:t>
              </a:r>
              <a:endParaRPr 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73545" y="2744560"/>
              <a:ext cx="2596264" cy="120032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Person or Vehicle</a:t>
              </a:r>
            </a:p>
            <a:p>
              <a:r>
                <a:rPr lang="en-US" dirty="0" smtClean="0"/>
                <a:t>Location=Facility X</a:t>
              </a:r>
            </a:p>
            <a:p>
              <a:r>
                <a:rPr lang="en-US" dirty="0" smtClean="0"/>
                <a:t>Time=11:55am-12:05pm</a:t>
              </a:r>
            </a:p>
            <a:p>
              <a:r>
                <a:rPr lang="en-US" dirty="0" smtClean="0"/>
                <a:t>Within=1 minute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5411380" y="3666763"/>
              <a:ext cx="1925412" cy="9144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Has video from North, South and East around noon</a:t>
              </a:r>
              <a:endParaRPr 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8171" y="4359052"/>
              <a:ext cx="2495132" cy="120032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Location=West side of X</a:t>
              </a:r>
            </a:p>
            <a:p>
              <a:r>
                <a:rPr lang="en-US" dirty="0" smtClean="0"/>
                <a:t>Time=11:55am-12:05pm</a:t>
              </a:r>
            </a:p>
            <a:p>
              <a:r>
                <a:rPr lang="en-US" dirty="0" smtClean="0"/>
                <a:t>Type=VGA Video</a:t>
              </a:r>
            </a:p>
            <a:p>
              <a:r>
                <a:rPr lang="en-US" dirty="0" smtClean="0"/>
                <a:t>Within=45 seconds</a:t>
              </a:r>
              <a:endParaRPr lang="en-US" dirty="0"/>
            </a:p>
          </p:txBody>
        </p:sp>
        <p:sp>
          <p:nvSpPr>
            <p:cNvPr id="94" name="Up Arrow 93"/>
            <p:cNvSpPr/>
            <p:nvPr/>
          </p:nvSpPr>
          <p:spPr>
            <a:xfrm>
              <a:off x="3691323" y="4795822"/>
              <a:ext cx="262777" cy="389893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1937" y="4795822"/>
              <a:ext cx="539591" cy="391870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</p:spPr>
        </p:pic>
        <p:sp>
          <p:nvSpPr>
            <p:cNvPr id="96" name="Up Arrow 95"/>
            <p:cNvSpPr/>
            <p:nvPr/>
          </p:nvSpPr>
          <p:spPr>
            <a:xfrm>
              <a:off x="5053318" y="4797799"/>
              <a:ext cx="262777" cy="389893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6095" y="4634048"/>
              <a:ext cx="763794" cy="724957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6213" y="2934119"/>
              <a:ext cx="763794" cy="724957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84" y="2908420"/>
              <a:ext cx="763794" cy="724957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0887" y="2908420"/>
              <a:ext cx="763794" cy="724957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5578888" y="1797834"/>
              <a:ext cx="2721645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Yes, 4 people entered from the East side, etc.</a:t>
              </a:r>
              <a:endParaRPr lang="en-US" dirty="0"/>
            </a:p>
          </p:txBody>
        </p:sp>
        <p:sp>
          <p:nvSpPr>
            <p:cNvPr id="102" name="Up Arrow 101"/>
            <p:cNvSpPr/>
            <p:nvPr/>
          </p:nvSpPr>
          <p:spPr>
            <a:xfrm>
              <a:off x="4822409" y="1904072"/>
              <a:ext cx="262777" cy="389893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Down Arrow 102"/>
            <p:cNvSpPr/>
            <p:nvPr/>
          </p:nvSpPr>
          <p:spPr>
            <a:xfrm>
              <a:off x="4557439" y="4846630"/>
              <a:ext cx="223855" cy="38989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51826" y="4303260"/>
              <a:ext cx="2692714" cy="190821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Location=West side of X</a:t>
              </a:r>
            </a:p>
            <a:p>
              <a:r>
                <a:rPr lang="en-US" dirty="0" smtClean="0"/>
                <a:t>Time=11:55am-12:05pm</a:t>
              </a:r>
            </a:p>
            <a:p>
              <a:r>
                <a:rPr lang="en-US" dirty="0" smtClean="0"/>
                <a:t>Type=Image</a:t>
              </a:r>
            </a:p>
            <a:p>
              <a:r>
                <a:rPr lang="en-US" dirty="0" smtClean="0"/>
                <a:t>Tag=person OR Vehicle</a:t>
              </a:r>
            </a:p>
            <a:p>
              <a:r>
                <a:rPr lang="en-US" dirty="0" smtClean="0"/>
                <a:t>Within=35 seconds</a:t>
              </a:r>
            </a:p>
            <a:p>
              <a:endParaRPr lang="en-US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 and Leverage Points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584681" y="4831332"/>
            <a:ext cx="2210862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Inference and fusion</a:t>
            </a:r>
          </a:p>
          <a:p>
            <a:pPr algn="ctr"/>
            <a:r>
              <a:rPr lang="en-US" dirty="0" smtClean="0"/>
              <a:t>to reduce uncertainty</a:t>
            </a:r>
          </a:p>
          <a:p>
            <a:pPr algn="ctr"/>
            <a:r>
              <a:rPr lang="en-US" dirty="0" smtClean="0"/>
              <a:t>and analyst load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rot="10800000">
            <a:off x="5024951" y="3959221"/>
            <a:ext cx="1559732" cy="872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23859" y="5907062"/>
            <a:ext cx="357168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Delivery of requisite information to conserve wireless network</a:t>
            </a:r>
          </a:p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rot="10800000">
            <a:off x="4971692" y="5601700"/>
            <a:ext cx="654643" cy="305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74217" y="6211669"/>
            <a:ext cx="326498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Leverage other programs</a:t>
            </a:r>
          </a:p>
          <a:p>
            <a:pPr algn="ctr"/>
            <a:r>
              <a:rPr lang="en-US" dirty="0" smtClean="0"/>
              <a:t>(e.g., DARPA VIRAT)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rot="16200000" flipV="1">
            <a:off x="1961611" y="5649217"/>
            <a:ext cx="652288" cy="4726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and Challenges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7182" y="1775096"/>
            <a:ext cx="179418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Volume of Data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96012" y="3409520"/>
            <a:ext cx="265404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Diversity of Information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87182" y="4820702"/>
            <a:ext cx="118867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Dynamics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213914" y="1665856"/>
            <a:ext cx="380303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High-definition video provides</a:t>
            </a:r>
          </a:p>
          <a:p>
            <a:pPr algn="ctr"/>
            <a:r>
              <a:rPr lang="en-US" dirty="0" smtClean="0"/>
              <a:t>significant context for decision-making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66314" y="3122765"/>
            <a:ext cx="4942379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1" algn="ctr"/>
            <a:r>
              <a:rPr lang="en-US" dirty="0" smtClean="0"/>
              <a:t>Information comes from different sources,</a:t>
            </a:r>
          </a:p>
          <a:p>
            <a:pPr lvl="1" algn="ctr"/>
            <a:r>
              <a:rPr lang="en-US" dirty="0" smtClean="0"/>
              <a:t>has different modalities, may support or contradict</a:t>
            </a:r>
          </a:p>
          <a:p>
            <a:pPr lvl="1" algn="ctr"/>
            <a:r>
              <a:rPr lang="en-US" dirty="0" smtClean="0"/>
              <a:t> other information, can have intrinsic error, may</a:t>
            </a:r>
          </a:p>
          <a:p>
            <a:pPr lvl="1" algn="ctr"/>
            <a:r>
              <a:rPr lang="en-US" dirty="0" smtClean="0"/>
              <a:t>be unstructured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1363" y="4761312"/>
            <a:ext cx="463788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1" algn="ctr"/>
            <a:r>
              <a:rPr lang="en-US" dirty="0" smtClean="0"/>
              <a:t>Situations develop quickly, information changes </a:t>
            </a:r>
          </a:p>
          <a:p>
            <a:pPr lvl="1" algn="ctr"/>
            <a:r>
              <a:rPr lang="en-US" dirty="0" smtClean="0"/>
              <a:t>rapidly, and decisions must be made swiftly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1331" y="1821262"/>
            <a:ext cx="25621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A </a:t>
            </a:r>
            <a:r>
              <a:rPr lang="en-US" sz="2000" dirty="0" err="1" smtClean="0"/>
              <a:t>QoI</a:t>
            </a:r>
            <a:r>
              <a:rPr lang="en-US" sz="2000" dirty="0" smtClean="0"/>
              <a:t> Theory of Fusion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230366" y="2999655"/>
            <a:ext cx="2727579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Characterizing and Optimizing </a:t>
            </a:r>
            <a:r>
              <a:rPr lang="en-US" sz="2000" dirty="0" err="1" smtClean="0"/>
              <a:t>QoI</a:t>
            </a:r>
            <a:endParaRPr lang="en-US" sz="2000" dirty="0" smtClean="0"/>
          </a:p>
          <a:p>
            <a:pPr algn="ctr"/>
            <a:r>
              <a:rPr lang="en-US" sz="2000" dirty="0" smtClean="0"/>
              <a:t>in a Communications Network</a:t>
            </a:r>
            <a:endParaRPr lang="en-US" sz="2000" dirty="0"/>
          </a:p>
        </p:txBody>
      </p:sp>
      <p:sp>
        <p:nvSpPr>
          <p:cNvPr id="13" name="Right Brace 12"/>
          <p:cNvSpPr/>
          <p:nvPr/>
        </p:nvSpPr>
        <p:spPr>
          <a:xfrm>
            <a:off x="3659648" y="1392765"/>
            <a:ext cx="1843480" cy="4683512"/>
          </a:xfrm>
          <a:prstGeom prst="rightBrac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30366" y="4761312"/>
            <a:ext cx="2727579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Understanding</a:t>
            </a:r>
          </a:p>
          <a:p>
            <a:pPr algn="ctr"/>
            <a:r>
              <a:rPr lang="en-US" sz="2000" dirty="0" smtClean="0"/>
              <a:t>Cross-Genre Interactions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Thrusts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Quality-of-Information Theory for Sensor Data Collection and Fusion</a:t>
            </a:r>
          </a:p>
          <a:p>
            <a:pPr lvl="1"/>
            <a:r>
              <a:rPr lang="en-US" dirty="0" smtClean="0"/>
              <a:t>Develop a unified theory for </a:t>
            </a:r>
            <a:r>
              <a:rPr lang="en-US" dirty="0" err="1" smtClean="0"/>
              <a:t>QoI</a:t>
            </a:r>
            <a:r>
              <a:rPr lang="en-US" dirty="0" smtClean="0"/>
              <a:t>-aware information inference and fusion that accommodates soft and hard information sources, supports heterogeneous content times, incorporates prior information, and accounts for social factors</a:t>
            </a:r>
          </a:p>
          <a:p>
            <a:r>
              <a:rPr lang="en-US" dirty="0" smtClean="0"/>
              <a:t>Characterizing and Optimizing Quality-of-Information</a:t>
            </a:r>
          </a:p>
          <a:p>
            <a:pPr lvl="1"/>
            <a:r>
              <a:rPr lang="en-US" dirty="0" smtClean="0">
                <a:sym typeface="Gill Sans" charset="0"/>
              </a:rPr>
              <a:t>Develop the theory and practice of extracting timely, relevant information of the requisite quality from tactical wireless networks in order to facilitate reliable decision making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TextBox 4"/>
          <p:cNvSpPr txBox="1">
            <a:spLocks noChangeArrowheads="1"/>
          </p:cNvSpPr>
          <p:nvPr/>
        </p:nvSpPr>
        <p:spPr bwMode="auto">
          <a:xfrm>
            <a:off x="4121150" y="0"/>
            <a:ext cx="4090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Abdelzaher, Cao, Govindan, LaPorta, Yener</a:t>
            </a:r>
          </a:p>
        </p:txBody>
      </p:sp>
      <p:sp>
        <p:nvSpPr>
          <p:cNvPr id="8" name="Cloud 7"/>
          <p:cNvSpPr/>
          <p:nvPr/>
        </p:nvSpPr>
        <p:spPr>
          <a:xfrm>
            <a:off x="2969802" y="5036440"/>
            <a:ext cx="4038600" cy="99060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ym typeface="Gill Sans" charset="0"/>
              </a:rPr>
              <a:t>Communication</a:t>
            </a:r>
          </a:p>
          <a:p>
            <a:pPr algn="ctr">
              <a:defRPr/>
            </a:pPr>
            <a:r>
              <a:rPr lang="en-US" sz="2400" dirty="0">
                <a:sym typeface="Gill Sans" charset="0"/>
              </a:rPr>
              <a:t>Network</a:t>
            </a:r>
            <a:endParaRPr lang="en-US" dirty="0">
              <a:sym typeface="Gill Sans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64136" y="2445640"/>
            <a:ext cx="7467600" cy="1905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ym typeface="Gill Sans" charset="0"/>
            </a:endParaRPr>
          </a:p>
        </p:txBody>
      </p:sp>
      <p:sp>
        <p:nvSpPr>
          <p:cNvPr id="11" name="Bevel 10"/>
          <p:cNvSpPr/>
          <p:nvPr/>
        </p:nvSpPr>
        <p:spPr>
          <a:xfrm>
            <a:off x="1659696" y="3664840"/>
            <a:ext cx="533400" cy="585216"/>
          </a:xfrm>
          <a:prstGeom prst="beve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ym typeface="Gill Sans" charset="0"/>
            </a:endParaRPr>
          </a:p>
        </p:txBody>
      </p:sp>
      <p:sp>
        <p:nvSpPr>
          <p:cNvPr id="12" name="Bevel 11"/>
          <p:cNvSpPr/>
          <p:nvPr/>
        </p:nvSpPr>
        <p:spPr>
          <a:xfrm>
            <a:off x="3090306" y="2674240"/>
            <a:ext cx="585216" cy="609600"/>
          </a:xfrm>
          <a:prstGeom prst="beve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ym typeface="Gill Sans" charset="0"/>
            </a:endParaRPr>
          </a:p>
        </p:txBody>
      </p:sp>
      <p:sp>
        <p:nvSpPr>
          <p:cNvPr id="13" name="Bevel 12"/>
          <p:cNvSpPr/>
          <p:nvPr/>
        </p:nvSpPr>
        <p:spPr>
          <a:xfrm>
            <a:off x="7738506" y="2750440"/>
            <a:ext cx="661416" cy="685800"/>
          </a:xfrm>
          <a:prstGeom prst="beve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ym typeface="Gill Sans" charset="0"/>
            </a:endParaRPr>
          </a:p>
        </p:txBody>
      </p:sp>
      <p:sp>
        <p:nvSpPr>
          <p:cNvPr id="178195" name="TextBox 13"/>
          <p:cNvSpPr txBox="1">
            <a:spLocks noChangeArrowheads="1"/>
          </p:cNvSpPr>
          <p:nvPr/>
        </p:nvSpPr>
        <p:spPr bwMode="auto">
          <a:xfrm>
            <a:off x="3572906" y="3436240"/>
            <a:ext cx="33559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Information Network contains</a:t>
            </a:r>
          </a:p>
          <a:p>
            <a:pPr algn="ctr"/>
            <a:r>
              <a:rPr lang="en-US" sz="2000" dirty="0"/>
              <a:t>Linked Information Structures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947306" y="2979040"/>
            <a:ext cx="11430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1"/>
          </p:cNvCxnSpPr>
          <p:nvPr/>
        </p:nvCxnSpPr>
        <p:spPr>
          <a:xfrm>
            <a:off x="3603069" y="2979040"/>
            <a:ext cx="4135437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198" name="TextBox 19"/>
          <p:cNvSpPr txBox="1">
            <a:spLocks noChangeArrowheads="1"/>
          </p:cNvSpPr>
          <p:nvPr/>
        </p:nvSpPr>
        <p:spPr bwMode="auto">
          <a:xfrm>
            <a:off x="0" y="4753801"/>
            <a:ext cx="2514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Information</a:t>
            </a:r>
          </a:p>
          <a:p>
            <a:pPr algn="ctr"/>
            <a:r>
              <a:rPr lang="en-US" sz="2000" dirty="0"/>
              <a:t>Structure (e.g., track)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1566306" y="4426840"/>
            <a:ext cx="457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24"/>
          <p:cNvSpPr txBox="1">
            <a:spLocks noChangeArrowheads="1"/>
          </p:cNvSpPr>
          <p:nvPr/>
        </p:nvSpPr>
        <p:spPr bwMode="auto">
          <a:xfrm>
            <a:off x="4842906" y="2408909"/>
            <a:ext cx="29760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 smtClean="0"/>
              <a:t>Inference Algorithms Operate</a:t>
            </a:r>
          </a:p>
          <a:p>
            <a:pPr algn="ctr"/>
            <a:r>
              <a:rPr lang="en-US" sz="1800" dirty="0" smtClean="0"/>
              <a:t>On Linked Structures</a:t>
            </a:r>
            <a:endParaRPr lang="en-US" sz="1800" dirty="0"/>
          </a:p>
        </p:txBody>
      </p:sp>
      <p:pic>
        <p:nvPicPr>
          <p:cNvPr id="20" name="Picture 10" descr="ARL 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157" y="6400800"/>
            <a:ext cx="4286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1" name="Picture 11" descr="Net_Sci_CTA_Logo_cropped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29600" y="6400800"/>
            <a:ext cx="714375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QoI</a:t>
            </a:r>
            <a:r>
              <a:rPr lang="en-US" dirty="0" smtClean="0"/>
              <a:t> Fusion Theory: An Example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452677" y="1174325"/>
            <a:ext cx="2165933" cy="4642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096368" y="1638580"/>
            <a:ext cx="162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Desired Quality</a:t>
            </a:r>
          </a:p>
          <a:p>
            <a:pPr algn="ctr"/>
            <a:r>
              <a:rPr lang="en-US" dirty="0" smtClean="0"/>
              <a:t>Of Information</a:t>
            </a: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>
            <a:off x="3670406" y="1794572"/>
            <a:ext cx="223855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5002029" y="1794572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432144" y="4550348"/>
            <a:ext cx="223855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/>
          <p:cNvSpPr/>
          <p:nvPr/>
        </p:nvSpPr>
        <p:spPr>
          <a:xfrm>
            <a:off x="5868499" y="4523038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256589" y="4523038"/>
            <a:ext cx="21755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Desired Quality</a:t>
            </a:r>
          </a:p>
          <a:p>
            <a:pPr algn="ctr"/>
            <a:r>
              <a:rPr lang="en-US" sz="1600" dirty="0" smtClean="0"/>
              <a:t>of Information</a:t>
            </a:r>
            <a:endParaRPr lang="en-US" sz="16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0" y="2711943"/>
            <a:ext cx="1458206" cy="1452103"/>
            <a:chOff x="3520178" y="2692394"/>
            <a:chExt cx="2159566" cy="214799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6000" y="2692400"/>
              <a:ext cx="2032000" cy="1473200"/>
            </a:xfrm>
            <a:prstGeom prst="rect">
              <a:avLst/>
            </a:prstGeom>
          </p:spPr>
        </p:pic>
        <p:grpSp>
          <p:nvGrpSpPr>
            <p:cNvPr id="35" name="Group 30"/>
            <p:cNvGrpSpPr/>
            <p:nvPr/>
          </p:nvGrpSpPr>
          <p:grpSpPr>
            <a:xfrm>
              <a:off x="3727869" y="2692394"/>
              <a:ext cx="1663918" cy="979240"/>
              <a:chOff x="3430560" y="4615240"/>
              <a:chExt cx="2659200" cy="1581273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219520" y="4888331"/>
                <a:ext cx="250880" cy="273091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838880" y="5923422"/>
                <a:ext cx="250880" cy="273091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713440" y="4615240"/>
                <a:ext cx="250880" cy="273091"/>
              </a:xfrm>
              <a:prstGeom prst="ellipse">
                <a:avLst/>
              </a:prstGeom>
              <a:solidFill>
                <a:srgbClr val="66006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425840" y="5650331"/>
                <a:ext cx="250880" cy="273091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430560" y="5224840"/>
                <a:ext cx="250880" cy="27309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337120" y="5361385"/>
                <a:ext cx="250880" cy="273091"/>
              </a:xfrm>
              <a:prstGeom prst="ellipse">
                <a:avLst/>
              </a:prstGeom>
              <a:solidFill>
                <a:srgbClr val="C0504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>
                <a:stCxn id="41" idx="6"/>
                <a:endCxn id="37" idx="2"/>
              </p:cNvCxnSpPr>
              <p:nvPr/>
            </p:nvCxnSpPr>
            <p:spPr>
              <a:xfrm flipV="1">
                <a:off x="3681440" y="5024877"/>
                <a:ext cx="538080" cy="33650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7" idx="6"/>
                <a:endCxn id="39" idx="2"/>
              </p:cNvCxnSpPr>
              <p:nvPr/>
            </p:nvCxnSpPr>
            <p:spPr>
              <a:xfrm flipV="1">
                <a:off x="4470400" y="4751786"/>
                <a:ext cx="1243040" cy="2730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7" idx="5"/>
                <a:endCxn id="40" idx="0"/>
              </p:cNvCxnSpPr>
              <p:nvPr/>
            </p:nvCxnSpPr>
            <p:spPr>
              <a:xfrm rot="16200000" flipH="1">
                <a:off x="4228018" y="5327069"/>
                <a:ext cx="528902" cy="11762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0" idx="7"/>
                <a:endCxn id="42" idx="2"/>
              </p:cNvCxnSpPr>
              <p:nvPr/>
            </p:nvCxnSpPr>
            <p:spPr>
              <a:xfrm rot="5400000" flipH="1" flipV="1">
                <a:off x="4892353" y="5245558"/>
                <a:ext cx="192393" cy="6971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0" idx="7"/>
                <a:endCxn id="39" idx="3"/>
              </p:cNvCxnSpPr>
              <p:nvPr/>
            </p:nvCxnSpPr>
            <p:spPr>
              <a:xfrm rot="5400000" flipH="1" flipV="1">
                <a:off x="4774087" y="4714230"/>
                <a:ext cx="841986" cy="1110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42" idx="5"/>
                <a:endCxn id="38" idx="1"/>
              </p:cNvCxnSpPr>
              <p:nvPr/>
            </p:nvCxnSpPr>
            <p:spPr>
              <a:xfrm rot="16200000" flipH="1">
                <a:off x="5528974" y="5616768"/>
                <a:ext cx="368932" cy="32436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1" idx="5"/>
                <a:endCxn id="40" idx="1"/>
              </p:cNvCxnSpPr>
              <p:nvPr/>
            </p:nvCxnSpPr>
            <p:spPr>
              <a:xfrm rot="16200000" flipH="1">
                <a:off x="3937447" y="5165190"/>
                <a:ext cx="232386" cy="81788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0" idx="5"/>
                <a:endCxn id="38" idx="2"/>
              </p:cNvCxnSpPr>
              <p:nvPr/>
            </p:nvCxnSpPr>
            <p:spPr>
              <a:xfrm rot="16200000" flipH="1">
                <a:off x="5151160" y="5372247"/>
                <a:ext cx="176539" cy="119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39" idx="4"/>
                <a:endCxn id="38" idx="0"/>
              </p:cNvCxnSpPr>
              <p:nvPr/>
            </p:nvCxnSpPr>
            <p:spPr>
              <a:xfrm rot="16200000" flipH="1">
                <a:off x="5384055" y="5343156"/>
                <a:ext cx="1035091" cy="1254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3520178" y="4157481"/>
              <a:ext cx="2159566" cy="68290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Information Network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95" grpId="0"/>
      <p:bldP spid="178198" grpId="0"/>
      <p:bldP spid="19" grpId="0"/>
      <p:bldP spid="30" grpId="0" animBg="1"/>
      <p:bldP spid="31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The Puzzle Model of Information Structures</a:t>
            </a:r>
            <a:endParaRPr lang="en-US" dirty="0"/>
          </a:p>
        </p:txBody>
      </p:sp>
      <p:sp>
        <p:nvSpPr>
          <p:cNvPr id="179202" name="Content Placeholder 5"/>
          <p:cNvSpPr>
            <a:spLocks noGrp="1"/>
          </p:cNvSpPr>
          <p:nvPr>
            <p:ph sz="quarter" idx="2"/>
          </p:nvPr>
        </p:nvSpPr>
        <p:spPr>
          <a:xfrm>
            <a:off x="4270375" y="1283528"/>
            <a:ext cx="4673600" cy="502892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ea typeface="ＭＳ Ｐゴシック"/>
                <a:cs typeface="ＭＳ Ｐゴシック"/>
              </a:rPr>
              <a:t>Each information structure can be thought of as a puzzle</a:t>
            </a:r>
          </a:p>
          <a:p>
            <a:r>
              <a:rPr lang="en-US" sz="2400" dirty="0" smtClean="0">
                <a:ea typeface="ＭＳ Ｐゴシック"/>
                <a:cs typeface="ＭＳ Ｐゴシック"/>
              </a:rPr>
              <a:t>At any given instant, one or more pieces of the puzzle may be missing</a:t>
            </a:r>
          </a:p>
          <a:p>
            <a:pPr lvl="1"/>
            <a:r>
              <a:rPr lang="en-US" sz="2000" dirty="0" smtClean="0">
                <a:ea typeface="ＭＳ Ｐゴシック"/>
                <a:cs typeface="ＭＳ Ｐゴシック"/>
              </a:rPr>
              <a:t>May not know that pieces are missing!</a:t>
            </a:r>
          </a:p>
          <a:p>
            <a:r>
              <a:rPr lang="en-US" sz="2400" i="1" dirty="0" err="1" smtClean="0">
                <a:ea typeface="ＭＳ Ｐゴシック"/>
                <a:cs typeface="ＭＳ Ｐゴシック"/>
              </a:rPr>
              <a:t>QoI</a:t>
            </a:r>
            <a:r>
              <a:rPr lang="en-US" sz="2400" i="1" dirty="0" smtClean="0">
                <a:ea typeface="ＭＳ Ｐゴシック"/>
                <a:cs typeface="ＭＳ Ｐゴシック"/>
              </a:rPr>
              <a:t>-Aware </a:t>
            </a:r>
            <a:r>
              <a:rPr lang="en-US" sz="2400" dirty="0" smtClean="0">
                <a:ea typeface="ＭＳ Ｐゴシック"/>
                <a:cs typeface="ＭＳ Ｐゴシック"/>
              </a:rPr>
              <a:t>inference algorithms may </a:t>
            </a:r>
            <a:r>
              <a:rPr lang="en-US" sz="2400" i="1" dirty="0" smtClean="0">
                <a:ea typeface="ＭＳ Ｐゴシック"/>
                <a:cs typeface="ＭＳ Ｐゴシック"/>
              </a:rPr>
              <a:t>infer </a:t>
            </a:r>
            <a:r>
              <a:rPr lang="en-US" sz="2400" dirty="0" smtClean="0">
                <a:ea typeface="ＭＳ Ｐゴシック"/>
                <a:cs typeface="ＭＳ Ｐゴシック"/>
              </a:rPr>
              <a:t>missing pieces from existing information</a:t>
            </a:r>
            <a:endParaRPr lang="en-US" sz="2000" dirty="0" smtClean="0">
              <a:ea typeface="ＭＳ Ｐゴシック"/>
              <a:cs typeface="ＭＳ Ｐゴシック"/>
            </a:endParaRPr>
          </a:p>
          <a:p>
            <a:r>
              <a:rPr lang="en-US" sz="2400" dirty="0" smtClean="0">
                <a:ea typeface="ＭＳ Ｐゴシック"/>
                <a:cs typeface="ＭＳ Ｐゴシック"/>
              </a:rPr>
              <a:t>When necessary, they may request </a:t>
            </a:r>
            <a:r>
              <a:rPr lang="en-US" sz="2400" i="1" dirty="0" smtClean="0">
                <a:ea typeface="ＭＳ Ｐゴシック"/>
                <a:cs typeface="ＭＳ Ｐゴシック"/>
              </a:rPr>
              <a:t>information of sufficient quality</a:t>
            </a:r>
            <a:r>
              <a:rPr lang="en-US" sz="2400" dirty="0" smtClean="0">
                <a:ea typeface="ＭＳ Ｐゴシック"/>
                <a:cs typeface="ＭＳ Ｐゴシック"/>
              </a:rPr>
              <a:t> from the tactical wireless network</a:t>
            </a:r>
          </a:p>
          <a:p>
            <a:endParaRPr lang="en-US" sz="2400" dirty="0" smtClean="0">
              <a:ea typeface="ＭＳ Ｐゴシック"/>
              <a:cs typeface="ＭＳ Ｐゴシック"/>
            </a:endParaRPr>
          </a:p>
          <a:p>
            <a:endParaRPr lang="en-US" dirty="0" smtClean="0">
              <a:ea typeface="ＭＳ Ｐゴシック"/>
              <a:cs typeface="ＭＳ Ｐゴシック"/>
            </a:endParaRPr>
          </a:p>
        </p:txBody>
      </p:sp>
      <p:sp>
        <p:nvSpPr>
          <p:cNvPr id="17920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3D715C55-C57A-4D0C-8641-B4DE7FC77536}" type="slidenum">
              <a:rPr lang="en-US">
                <a:latin typeface="Gill Sans"/>
                <a:ea typeface="ヒラギノ角ゴ ProN W3"/>
                <a:cs typeface="ヒラギノ角ゴ ProN W3"/>
                <a:sym typeface="Gill Sans"/>
              </a:rPr>
              <a:pPr/>
              <a:t>16</a:t>
            </a:fld>
            <a:endParaRPr lang="en-US">
              <a:latin typeface="Gill Sans"/>
              <a:ea typeface="ヒラギノ角ゴ ProN W3"/>
              <a:cs typeface="ヒラギノ角ゴ ProN W3"/>
              <a:sym typeface="Gill Sans"/>
            </a:endParaRPr>
          </a:p>
        </p:txBody>
      </p:sp>
      <p:pic>
        <p:nvPicPr>
          <p:cNvPr id="179204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9950"/>
            <a:ext cx="3810000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ARL 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400800"/>
            <a:ext cx="4286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7" name="Picture 11" descr="Net_Sci_CTA_Logo_cropped.pd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6400800"/>
            <a:ext cx="714375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81730" y="6312456"/>
            <a:ext cx="470584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Abdelzaher</a:t>
            </a:r>
            <a:r>
              <a:rPr lang="en-US" dirty="0" smtClean="0"/>
              <a:t>, Cao, Govindan, </a:t>
            </a:r>
            <a:r>
              <a:rPr lang="en-US" dirty="0" err="1" smtClean="0"/>
              <a:t>Laporta</a:t>
            </a:r>
            <a:r>
              <a:rPr lang="en-US" dirty="0" smtClean="0"/>
              <a:t>, Roth, </a:t>
            </a:r>
            <a:r>
              <a:rPr lang="en-US" dirty="0" err="1" smtClean="0"/>
              <a:t>Yener</a:t>
            </a:r>
            <a:r>
              <a:rPr lang="en-US" dirty="0" smtClean="0"/>
              <a:t>  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6253" y="2389475"/>
            <a:ext cx="4401973" cy="1293145"/>
            <a:chOff x="173545" y="2744560"/>
            <a:chExt cx="7163247" cy="2314225"/>
          </a:xfrm>
        </p:grpSpPr>
        <p:grpSp>
          <p:nvGrpSpPr>
            <p:cNvPr id="10" name="Group 3"/>
            <p:cNvGrpSpPr/>
            <p:nvPr/>
          </p:nvGrpSpPr>
          <p:grpSpPr>
            <a:xfrm>
              <a:off x="3575432" y="3297228"/>
              <a:ext cx="1458205" cy="1761557"/>
              <a:chOff x="3520178" y="2692394"/>
              <a:chExt cx="2159566" cy="260575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6000" y="2692400"/>
                <a:ext cx="2032000" cy="1473200"/>
              </a:xfrm>
              <a:prstGeom prst="rect">
                <a:avLst/>
              </a:prstGeom>
            </p:spPr>
          </p:pic>
          <p:grpSp>
            <p:nvGrpSpPr>
              <p:cNvPr id="14" name="Group 30"/>
              <p:cNvGrpSpPr/>
              <p:nvPr/>
            </p:nvGrpSpPr>
            <p:grpSpPr>
              <a:xfrm>
                <a:off x="3727869" y="2692394"/>
                <a:ext cx="1663918" cy="979240"/>
                <a:chOff x="3430560" y="4615240"/>
                <a:chExt cx="2659200" cy="1581273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4219520" y="4888331"/>
                  <a:ext cx="250880" cy="273091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5838880" y="5923422"/>
                  <a:ext cx="250880" cy="273091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713440" y="4615240"/>
                  <a:ext cx="250880" cy="273091"/>
                </a:xfrm>
                <a:prstGeom prst="ellipse">
                  <a:avLst/>
                </a:prstGeom>
                <a:solidFill>
                  <a:srgbClr val="66006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4425840" y="5650331"/>
                  <a:ext cx="250880" cy="273091"/>
                </a:xfrm>
                <a:prstGeom prst="ellipse">
                  <a:avLst/>
                </a:prstGeom>
                <a:solidFill>
                  <a:srgbClr val="CCFFCC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3430560" y="5224840"/>
                  <a:ext cx="250880" cy="273091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337120" y="5361385"/>
                  <a:ext cx="250880" cy="273091"/>
                </a:xfrm>
                <a:prstGeom prst="ellipse">
                  <a:avLst/>
                </a:prstGeom>
                <a:solidFill>
                  <a:srgbClr val="C0504D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/>
                <p:cNvCxnSpPr>
                  <a:stCxn id="20" idx="6"/>
                  <a:endCxn id="16" idx="2"/>
                </p:cNvCxnSpPr>
                <p:nvPr/>
              </p:nvCxnSpPr>
              <p:spPr>
                <a:xfrm flipV="1">
                  <a:off x="3681440" y="5024877"/>
                  <a:ext cx="538080" cy="33650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stCxn id="16" idx="6"/>
                  <a:endCxn id="18" idx="2"/>
                </p:cNvCxnSpPr>
                <p:nvPr/>
              </p:nvCxnSpPr>
              <p:spPr>
                <a:xfrm flipV="1">
                  <a:off x="4470400" y="4751786"/>
                  <a:ext cx="1243040" cy="27309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16" idx="5"/>
                  <a:endCxn id="19" idx="0"/>
                </p:cNvCxnSpPr>
                <p:nvPr/>
              </p:nvCxnSpPr>
              <p:spPr>
                <a:xfrm rot="16200000" flipH="1">
                  <a:off x="4228018" y="5327069"/>
                  <a:ext cx="528902" cy="11762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>
                  <a:stCxn id="19" idx="7"/>
                  <a:endCxn id="21" idx="2"/>
                </p:cNvCxnSpPr>
                <p:nvPr/>
              </p:nvCxnSpPr>
              <p:spPr>
                <a:xfrm rot="5400000" flipH="1" flipV="1">
                  <a:off x="4892353" y="5245558"/>
                  <a:ext cx="192393" cy="69714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>
                  <a:stCxn id="19" idx="7"/>
                  <a:endCxn id="18" idx="3"/>
                </p:cNvCxnSpPr>
                <p:nvPr/>
              </p:nvCxnSpPr>
              <p:spPr>
                <a:xfrm rot="5400000" flipH="1" flipV="1">
                  <a:off x="4774087" y="4714230"/>
                  <a:ext cx="841986" cy="1110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>
                  <a:stCxn id="21" idx="5"/>
                  <a:endCxn id="17" idx="1"/>
                </p:cNvCxnSpPr>
                <p:nvPr/>
              </p:nvCxnSpPr>
              <p:spPr>
                <a:xfrm rot="16200000" flipH="1">
                  <a:off x="5528974" y="5616768"/>
                  <a:ext cx="368932" cy="32436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0" idx="5"/>
                  <a:endCxn id="19" idx="1"/>
                </p:cNvCxnSpPr>
                <p:nvPr/>
              </p:nvCxnSpPr>
              <p:spPr>
                <a:xfrm rot="16200000" flipH="1">
                  <a:off x="3937447" y="5165190"/>
                  <a:ext cx="232386" cy="81788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19" idx="5"/>
                  <a:endCxn id="17" idx="2"/>
                </p:cNvCxnSpPr>
                <p:nvPr/>
              </p:nvCxnSpPr>
              <p:spPr>
                <a:xfrm rot="16200000" flipH="1">
                  <a:off x="5151160" y="5372247"/>
                  <a:ext cx="176539" cy="119890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18" idx="4"/>
                  <a:endCxn id="17" idx="0"/>
                </p:cNvCxnSpPr>
                <p:nvPr/>
              </p:nvCxnSpPr>
              <p:spPr>
                <a:xfrm rot="16200000" flipH="1">
                  <a:off x="5384055" y="5343156"/>
                  <a:ext cx="1035091" cy="12544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6"/>
              <p:cNvSpPr txBox="1"/>
              <p:nvPr/>
            </p:nvSpPr>
            <p:spPr>
              <a:xfrm>
                <a:off x="3520178" y="4157481"/>
                <a:ext cx="2159566" cy="114066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/>
                  <a:t>Information Network</a:t>
                </a:r>
                <a:endParaRPr lang="en-US" sz="1050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73545" y="2744560"/>
              <a:ext cx="2596263" cy="13769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Person or Vehicle</a:t>
              </a:r>
            </a:p>
            <a:p>
              <a:r>
                <a:rPr lang="en-US" sz="1100" dirty="0" smtClean="0"/>
                <a:t>Location=Facility X</a:t>
              </a:r>
            </a:p>
            <a:p>
              <a:r>
                <a:rPr lang="en-US" sz="1100" dirty="0" smtClean="0"/>
                <a:t>Time=11:55am-12:05pm</a:t>
              </a:r>
            </a:p>
            <a:p>
              <a:r>
                <a:rPr lang="en-US" sz="1100" dirty="0" smtClean="0"/>
                <a:t>Within=1 minute</a:t>
              </a:r>
              <a:endParaRPr lang="en-US" sz="1400" dirty="0" smtClean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411380" y="3666763"/>
              <a:ext cx="1925412" cy="9144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Has video from North, South and East around noon</a:t>
              </a:r>
              <a:endParaRPr lang="en-US" sz="105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197" y="1887182"/>
            <a:ext cx="4201180" cy="3558756"/>
            <a:chOff x="247046" y="2934119"/>
            <a:chExt cx="5164334" cy="3726946"/>
          </a:xfrm>
        </p:grpSpPr>
        <p:sp>
          <p:nvSpPr>
            <p:cNvPr id="32" name="Down Arrow 31"/>
            <p:cNvSpPr/>
            <p:nvPr/>
          </p:nvSpPr>
          <p:spPr>
            <a:xfrm>
              <a:off x="3273057" y="4825109"/>
              <a:ext cx="223855" cy="38989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7046" y="2934119"/>
              <a:ext cx="2737088" cy="143039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Identity of Person</a:t>
              </a:r>
            </a:p>
            <a:p>
              <a:r>
                <a:rPr lang="en-US" sz="1600" dirty="0" smtClean="0"/>
                <a:t>Confidence=High</a:t>
              </a:r>
            </a:p>
            <a:p>
              <a:r>
                <a:rPr lang="en-US" sz="1600" dirty="0" smtClean="0"/>
                <a:t>Location=West side of X</a:t>
              </a:r>
            </a:p>
            <a:p>
              <a:r>
                <a:rPr lang="en-US" sz="1600" dirty="0" smtClean="0"/>
                <a:t>Time=12:01pm</a:t>
              </a:r>
            </a:p>
            <a:p>
              <a:r>
                <a:rPr lang="en-US" sz="1600" dirty="0" smtClean="0"/>
                <a:t>Within=30 seconds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3962" y="4741392"/>
              <a:ext cx="2420967" cy="9991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Location=West side of X</a:t>
              </a:r>
            </a:p>
            <a:p>
              <a:r>
                <a:rPr lang="en-US" sz="1400" dirty="0" smtClean="0"/>
                <a:t>Time=12:01-12:02pm</a:t>
              </a:r>
            </a:p>
            <a:p>
              <a:r>
                <a:rPr lang="en-US" sz="1400" dirty="0" smtClean="0"/>
                <a:t>Type=HD 1080p</a:t>
              </a:r>
            </a:p>
            <a:p>
              <a:r>
                <a:rPr lang="en-US" sz="1400" dirty="0" smtClean="0"/>
                <a:t>Within=25 seconds</a:t>
              </a:r>
              <a:endParaRPr lang="en-US" sz="1400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575432" y="3502052"/>
              <a:ext cx="1458205" cy="1489412"/>
              <a:chOff x="3520178" y="2692394"/>
              <a:chExt cx="2159566" cy="2203185"/>
            </a:xfrm>
          </p:grpSpPr>
          <p:pic>
            <p:nvPicPr>
              <p:cNvPr id="49" name="Picture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6000" y="2692400"/>
                <a:ext cx="2032000" cy="1473200"/>
              </a:xfrm>
              <a:prstGeom prst="rect">
                <a:avLst/>
              </a:prstGeom>
            </p:spPr>
          </p:pic>
          <p:grpSp>
            <p:nvGrpSpPr>
              <p:cNvPr id="50" name="Group 30"/>
              <p:cNvGrpSpPr/>
              <p:nvPr/>
            </p:nvGrpSpPr>
            <p:grpSpPr>
              <a:xfrm>
                <a:off x="3727869" y="2692394"/>
                <a:ext cx="1663918" cy="979240"/>
                <a:chOff x="3430560" y="4615240"/>
                <a:chExt cx="2659200" cy="1581273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4219520" y="4888331"/>
                  <a:ext cx="250880" cy="273091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5838880" y="5923422"/>
                  <a:ext cx="250880" cy="273091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5713440" y="4615240"/>
                  <a:ext cx="250880" cy="273091"/>
                </a:xfrm>
                <a:prstGeom prst="ellipse">
                  <a:avLst/>
                </a:prstGeom>
                <a:solidFill>
                  <a:srgbClr val="66006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4425840" y="5650331"/>
                  <a:ext cx="250880" cy="273091"/>
                </a:xfrm>
                <a:prstGeom prst="ellipse">
                  <a:avLst/>
                </a:prstGeom>
                <a:solidFill>
                  <a:srgbClr val="CCFFCC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430560" y="5224840"/>
                  <a:ext cx="250880" cy="273091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5337120" y="5361385"/>
                  <a:ext cx="250880" cy="273091"/>
                </a:xfrm>
                <a:prstGeom prst="ellipse">
                  <a:avLst/>
                </a:prstGeom>
                <a:solidFill>
                  <a:srgbClr val="C0504D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" name="Straight Connector 57"/>
                <p:cNvCxnSpPr>
                  <a:stCxn id="56" idx="6"/>
                  <a:endCxn id="52" idx="2"/>
                </p:cNvCxnSpPr>
                <p:nvPr/>
              </p:nvCxnSpPr>
              <p:spPr>
                <a:xfrm flipV="1">
                  <a:off x="3681440" y="5024877"/>
                  <a:ext cx="538080" cy="33650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stCxn id="52" idx="6"/>
                  <a:endCxn id="54" idx="2"/>
                </p:cNvCxnSpPr>
                <p:nvPr/>
              </p:nvCxnSpPr>
              <p:spPr>
                <a:xfrm flipV="1">
                  <a:off x="4470400" y="4751786"/>
                  <a:ext cx="1243040" cy="27309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2" idx="5"/>
                  <a:endCxn id="55" idx="0"/>
                </p:cNvCxnSpPr>
                <p:nvPr/>
              </p:nvCxnSpPr>
              <p:spPr>
                <a:xfrm rot="16200000" flipH="1">
                  <a:off x="4228018" y="5327069"/>
                  <a:ext cx="528902" cy="11762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5" idx="7"/>
                  <a:endCxn id="57" idx="2"/>
                </p:cNvCxnSpPr>
                <p:nvPr/>
              </p:nvCxnSpPr>
              <p:spPr>
                <a:xfrm rot="5400000" flipH="1" flipV="1">
                  <a:off x="4892353" y="5245558"/>
                  <a:ext cx="192393" cy="69714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42"/>
                <p:cNvCxnSpPr>
                  <a:stCxn id="55" idx="7"/>
                  <a:endCxn id="54" idx="3"/>
                </p:cNvCxnSpPr>
                <p:nvPr/>
              </p:nvCxnSpPr>
              <p:spPr>
                <a:xfrm rot="5400000" flipH="1" flipV="1">
                  <a:off x="4774087" y="4714230"/>
                  <a:ext cx="841986" cy="1110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stCxn id="57" idx="5"/>
                  <a:endCxn id="53" idx="1"/>
                </p:cNvCxnSpPr>
                <p:nvPr/>
              </p:nvCxnSpPr>
              <p:spPr>
                <a:xfrm rot="16200000" flipH="1">
                  <a:off x="5528974" y="5616768"/>
                  <a:ext cx="368932" cy="32436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56" idx="5"/>
                  <a:endCxn id="55" idx="1"/>
                </p:cNvCxnSpPr>
                <p:nvPr/>
              </p:nvCxnSpPr>
              <p:spPr>
                <a:xfrm rot="16200000" flipH="1">
                  <a:off x="3937447" y="5165190"/>
                  <a:ext cx="232386" cy="81788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5" idx="5"/>
                  <a:endCxn id="53" idx="2"/>
                </p:cNvCxnSpPr>
                <p:nvPr/>
              </p:nvCxnSpPr>
              <p:spPr>
                <a:xfrm rot="16200000" flipH="1">
                  <a:off x="5151160" y="5372247"/>
                  <a:ext cx="176539" cy="119890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54" idx="4"/>
                  <a:endCxn id="53" idx="0"/>
                </p:cNvCxnSpPr>
                <p:nvPr/>
              </p:nvCxnSpPr>
              <p:spPr>
                <a:xfrm rot="16200000" flipH="1">
                  <a:off x="5384055" y="5343156"/>
                  <a:ext cx="1035091" cy="12544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/>
              <p:cNvSpPr txBox="1"/>
              <p:nvPr/>
            </p:nvSpPr>
            <p:spPr>
              <a:xfrm>
                <a:off x="3520178" y="4157480"/>
                <a:ext cx="2159566" cy="73809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Information Network</a:t>
                </a:r>
                <a:endParaRPr lang="en-US" sz="1200" dirty="0"/>
              </a:p>
            </p:txBody>
          </p:sp>
        </p:grpSp>
        <p:grpSp>
          <p:nvGrpSpPr>
            <p:cNvPr id="36" name="Group 47"/>
            <p:cNvGrpSpPr/>
            <p:nvPr/>
          </p:nvGrpSpPr>
          <p:grpSpPr>
            <a:xfrm>
              <a:off x="3281500" y="5157316"/>
              <a:ext cx="2129880" cy="1503749"/>
              <a:chOff x="1504360" y="5015997"/>
              <a:chExt cx="2533792" cy="1838753"/>
            </a:xfrm>
          </p:grpSpPr>
          <p:grpSp>
            <p:nvGrpSpPr>
              <p:cNvPr id="37" name="Group 33"/>
              <p:cNvGrpSpPr/>
              <p:nvPr/>
            </p:nvGrpSpPr>
            <p:grpSpPr>
              <a:xfrm>
                <a:off x="2018734" y="5015997"/>
                <a:ext cx="1559706" cy="1506407"/>
                <a:chOff x="711199" y="1663236"/>
                <a:chExt cx="4673600" cy="4730880"/>
              </a:xfrm>
            </p:grpSpPr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199" y="2032000"/>
                  <a:ext cx="1769533" cy="1042328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47999" y="1663236"/>
                  <a:ext cx="1769533" cy="1042328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1199" y="3921256"/>
                  <a:ext cx="1346199" cy="1078032"/>
                </a:xfrm>
                <a:prstGeom prst="rect">
                  <a:avLst/>
                </a:prstGeom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57398" y="5270221"/>
                  <a:ext cx="1403471" cy="1123895"/>
                </a:xfrm>
                <a:prstGeom prst="rect">
                  <a:avLst/>
                </a:prstGeom>
              </p:spPr>
            </p:pic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30133" y="3597744"/>
                  <a:ext cx="1354666" cy="1083735"/>
                </a:xfrm>
                <a:prstGeom prst="rect">
                  <a:avLst/>
                </a:prstGeom>
              </p:spPr>
            </p:pic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3460869" y="2705564"/>
                  <a:ext cx="823264" cy="664169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rot="16200000" flipH="1">
                  <a:off x="1463219" y="3668507"/>
                  <a:ext cx="1924960" cy="736602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2480732" y="2489200"/>
                  <a:ext cx="567267" cy="21636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rot="10800000" flipV="1">
                  <a:off x="3460869" y="4681473"/>
                  <a:ext cx="823264" cy="588748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>
                  <a:endCxn id="39" idx="2"/>
                </p:cNvCxnSpPr>
                <p:nvPr/>
              </p:nvCxnSpPr>
              <p:spPr>
                <a:xfrm rot="5400000" flipH="1" flipV="1">
                  <a:off x="1017985" y="3343276"/>
                  <a:ext cx="846928" cy="309033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1504360" y="6488669"/>
                <a:ext cx="2533792" cy="36608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Communication Network</a:t>
                </a:r>
                <a:endParaRPr lang="en-US" sz="1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438400" y="4191000"/>
            <a:ext cx="457200" cy="457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419600" y="3657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81400" y="5181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71600" y="45720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00800" y="54102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05000" y="3657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96200" y="35052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543800" y="4876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81800" y="4572000"/>
            <a:ext cx="457200" cy="457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1" idx="5"/>
            <a:endCxn id="4" idx="1"/>
          </p:cNvCxnSpPr>
          <p:nvPr/>
        </p:nvCxnSpPr>
        <p:spPr>
          <a:xfrm rot="16200000" flipH="1">
            <a:off x="2295245" y="4047845"/>
            <a:ext cx="210110" cy="210110"/>
          </a:xfrm>
          <a:prstGeom prst="line">
            <a:avLst/>
          </a:prstGeom>
          <a:ln w="1143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7"/>
            <a:endCxn id="4" idx="2"/>
          </p:cNvCxnSpPr>
          <p:nvPr/>
        </p:nvCxnSpPr>
        <p:spPr>
          <a:xfrm rot="5400000" flipH="1" flipV="1">
            <a:off x="1990445" y="4191001"/>
            <a:ext cx="219355" cy="6765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6" idx="1"/>
          </p:cNvCxnSpPr>
          <p:nvPr/>
        </p:nvCxnSpPr>
        <p:spPr>
          <a:xfrm>
            <a:off x="2819400" y="4562756"/>
            <a:ext cx="828955" cy="68579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5" idx="2"/>
          </p:cNvCxnSpPr>
          <p:nvPr/>
        </p:nvCxnSpPr>
        <p:spPr>
          <a:xfrm flipV="1">
            <a:off x="2895600" y="3886200"/>
            <a:ext cx="1524000" cy="5334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1"/>
            <a:endCxn id="5" idx="5"/>
          </p:cNvCxnSpPr>
          <p:nvPr/>
        </p:nvCxnSpPr>
        <p:spPr>
          <a:xfrm rot="16200000" flipV="1">
            <a:off x="4924145" y="3933545"/>
            <a:ext cx="1429310" cy="16579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6" idx="0"/>
            <a:endCxn id="5" idx="3"/>
          </p:cNvCxnSpPr>
          <p:nvPr/>
        </p:nvCxnSpPr>
        <p:spPr>
          <a:xfrm rot="5400000" flipH="1" flipV="1">
            <a:off x="3581400" y="4276446"/>
            <a:ext cx="1133755" cy="67655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6"/>
            <a:endCxn id="9" idx="2"/>
          </p:cNvCxnSpPr>
          <p:nvPr/>
        </p:nvCxnSpPr>
        <p:spPr>
          <a:xfrm>
            <a:off x="4038600" y="5410200"/>
            <a:ext cx="2362200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6"/>
            <a:endCxn id="12" idx="2"/>
          </p:cNvCxnSpPr>
          <p:nvPr/>
        </p:nvCxnSpPr>
        <p:spPr>
          <a:xfrm flipV="1">
            <a:off x="4876800" y="3733800"/>
            <a:ext cx="28194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1" idx="3"/>
          </p:cNvCxnSpPr>
          <p:nvPr/>
        </p:nvCxnSpPr>
        <p:spPr>
          <a:xfrm rot="5400000" flipH="1" flipV="1">
            <a:off x="1566722" y="4157524"/>
            <a:ext cx="514911" cy="2955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" idx="6"/>
            <a:endCxn id="13" idx="3"/>
          </p:cNvCxnSpPr>
          <p:nvPr/>
        </p:nvCxnSpPr>
        <p:spPr>
          <a:xfrm flipV="1">
            <a:off x="6858000" y="5267045"/>
            <a:ext cx="752755" cy="3717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4" idx="6"/>
            <a:endCxn id="13" idx="1"/>
          </p:cNvCxnSpPr>
          <p:nvPr/>
        </p:nvCxnSpPr>
        <p:spPr>
          <a:xfrm>
            <a:off x="7239000" y="4800600"/>
            <a:ext cx="371755" cy="143155"/>
          </a:xfrm>
          <a:prstGeom prst="line">
            <a:avLst/>
          </a:prstGeom>
          <a:ln w="1143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6610910" y="5123890"/>
            <a:ext cx="399490" cy="210110"/>
          </a:xfrm>
          <a:prstGeom prst="line">
            <a:avLst/>
          </a:prstGeom>
          <a:ln w="1143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4" idx="7"/>
            <a:endCxn id="12" idx="3"/>
          </p:cNvCxnSpPr>
          <p:nvPr/>
        </p:nvCxnSpPr>
        <p:spPr>
          <a:xfrm rot="5400000" flipH="1" flipV="1">
            <a:off x="7095845" y="3971645"/>
            <a:ext cx="743510" cy="59111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3" idx="0"/>
            <a:endCxn id="12" idx="4"/>
          </p:cNvCxnSpPr>
          <p:nvPr/>
        </p:nvCxnSpPr>
        <p:spPr>
          <a:xfrm rot="5400000" flipH="1" flipV="1">
            <a:off x="7391400" y="4343400"/>
            <a:ext cx="914400" cy="1524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0" descr="ARL Col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400800"/>
            <a:ext cx="4286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8" name="Picture 11" descr="Net_Sci_CTA_Logo_cropped.pd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6400800"/>
            <a:ext cx="714375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304800" y="1351801"/>
            <a:ext cx="8534400" cy="1981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PictureNet</a:t>
            </a:r>
            <a:r>
              <a:rPr lang="en-US" dirty="0" smtClean="0"/>
              <a:t>: A service for sharing pictures (e.g., to quickly survey damage in the aftermath of disasters)</a:t>
            </a:r>
          </a:p>
          <a:p>
            <a:r>
              <a:rPr lang="en-US" dirty="0" smtClean="0"/>
              <a:t>Nodes = pictures, Link weight = semantic similarity</a:t>
            </a:r>
          </a:p>
          <a:p>
            <a:r>
              <a:rPr lang="en-US" dirty="0" smtClean="0"/>
              <a:t>Goal: Maximize accuracy (completeness) of areas in distress, subject to network constraints</a:t>
            </a:r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>
            <a:off x="2675467" y="4961467"/>
            <a:ext cx="4047066" cy="1049866"/>
          </a:xfrm>
          <a:custGeom>
            <a:avLst/>
            <a:gdLst>
              <a:gd name="connsiteX0" fmla="*/ 0 w 4047066"/>
              <a:gd name="connsiteY0" fmla="*/ 1049866 h 1049866"/>
              <a:gd name="connsiteX1" fmla="*/ 3149600 w 4047066"/>
              <a:gd name="connsiteY1" fmla="*/ 389466 h 1049866"/>
              <a:gd name="connsiteX2" fmla="*/ 4047066 w 4047066"/>
              <a:gd name="connsiteY2" fmla="*/ 0 h 104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066" h="1049866">
                <a:moveTo>
                  <a:pt x="0" y="1049866"/>
                </a:moveTo>
                <a:cubicBezTo>
                  <a:pt x="1237544" y="807155"/>
                  <a:pt x="2475089" y="564444"/>
                  <a:pt x="3149600" y="389466"/>
                </a:cubicBezTo>
                <a:cubicBezTo>
                  <a:pt x="3824111" y="214488"/>
                  <a:pt x="3935588" y="107244"/>
                  <a:pt x="4047066" y="0"/>
                </a:cubicBezTo>
              </a:path>
            </a:pathLst>
          </a:cu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692400" y="4690533"/>
            <a:ext cx="403578" cy="1320800"/>
          </a:xfrm>
          <a:custGeom>
            <a:avLst/>
            <a:gdLst>
              <a:gd name="connsiteX0" fmla="*/ 0 w 403578"/>
              <a:gd name="connsiteY0" fmla="*/ 1320800 h 1320800"/>
              <a:gd name="connsiteX1" fmla="*/ 389467 w 403578"/>
              <a:gd name="connsiteY1" fmla="*/ 795867 h 1320800"/>
              <a:gd name="connsiteX2" fmla="*/ 84667 w 403578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578" h="1320800">
                <a:moveTo>
                  <a:pt x="0" y="1320800"/>
                </a:moveTo>
                <a:cubicBezTo>
                  <a:pt x="187678" y="1168400"/>
                  <a:pt x="375356" y="1016000"/>
                  <a:pt x="389467" y="795867"/>
                </a:cubicBezTo>
                <a:cubicBezTo>
                  <a:pt x="403578" y="575734"/>
                  <a:pt x="244122" y="287867"/>
                  <a:pt x="84667" y="0"/>
                </a:cubicBezTo>
              </a:path>
            </a:pathLst>
          </a:cu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57200" y="582666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 these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Concrete Instance</a:t>
            </a:r>
            <a:endParaRPr lang="en-US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2913" y="3173413"/>
            <a:ext cx="4891087" cy="368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 rot="5400000" flipH="1" flipV="1">
            <a:off x="5219700" y="2857500"/>
            <a:ext cx="53340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6781800" y="3200400"/>
            <a:ext cx="38100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362200"/>
            <a:ext cx="1454150" cy="70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752600"/>
            <a:ext cx="1843899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3810000"/>
            <a:ext cx="353130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 rot="5400000">
            <a:off x="2971800" y="4419600"/>
            <a:ext cx="457200" cy="0"/>
          </a:xfrm>
          <a:prstGeom prst="line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V="1">
            <a:off x="2514600" y="3733800"/>
            <a:ext cx="7620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" y="3276600"/>
            <a:ext cx="395441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20% better survivor recovery potential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4038600" cy="1295400"/>
          </a:xfrm>
        </p:spPr>
        <p:txBody>
          <a:bodyPr>
            <a:normAutofit/>
          </a:bodyPr>
          <a:lstStyle/>
          <a:p>
            <a:r>
              <a:rPr lang="en-US" dirty="0" smtClean="0"/>
              <a:t>Improves fraction of identified distress areas by up to 20%</a:t>
            </a:r>
          </a:p>
          <a:p>
            <a:pPr lvl="1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</a:t>
            </a:r>
            <a:r>
              <a:rPr lang="en-US" dirty="0" err="1" smtClean="0"/>
              <a:t>PictureNet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2D9839-3E9C-4748-9CDE-09D122C3551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36000"/>
          </a:blip>
          <a:stretch>
            <a:fillRect/>
          </a:stretch>
        </p:blipFill>
        <p:spPr>
          <a:xfrm>
            <a:off x="1066800" y="1905000"/>
            <a:ext cx="7010400" cy="4586372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686112" y="2980267"/>
            <a:ext cx="1309221" cy="270933"/>
          </a:xfrm>
          <a:custGeom>
            <a:avLst/>
            <a:gdLst>
              <a:gd name="connsiteX0" fmla="*/ 1309221 w 1309221"/>
              <a:gd name="connsiteY0" fmla="*/ 0 h 270933"/>
              <a:gd name="connsiteX1" fmla="*/ 1292288 w 1309221"/>
              <a:gd name="connsiteY1" fmla="*/ 152400 h 270933"/>
              <a:gd name="connsiteX2" fmla="*/ 1275355 w 1309221"/>
              <a:gd name="connsiteY2" fmla="*/ 203200 h 270933"/>
              <a:gd name="connsiteX3" fmla="*/ 1224555 w 1309221"/>
              <a:gd name="connsiteY3" fmla="*/ 237066 h 270933"/>
              <a:gd name="connsiteX4" fmla="*/ 1122955 w 1309221"/>
              <a:gd name="connsiteY4" fmla="*/ 270933 h 270933"/>
              <a:gd name="connsiteX5" fmla="*/ 852021 w 1309221"/>
              <a:gd name="connsiteY5" fmla="*/ 254000 h 270933"/>
              <a:gd name="connsiteX6" fmla="*/ 784288 w 1309221"/>
              <a:gd name="connsiteY6" fmla="*/ 237066 h 270933"/>
              <a:gd name="connsiteX7" fmla="*/ 276288 w 1309221"/>
              <a:gd name="connsiteY7" fmla="*/ 254000 h 270933"/>
              <a:gd name="connsiteX8" fmla="*/ 56155 w 1309221"/>
              <a:gd name="connsiteY8" fmla="*/ 237066 h 270933"/>
              <a:gd name="connsiteX9" fmla="*/ 5355 w 1309221"/>
              <a:gd name="connsiteY9" fmla="*/ 20320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9221" h="270933">
                <a:moveTo>
                  <a:pt x="1309221" y="0"/>
                </a:moveTo>
                <a:cubicBezTo>
                  <a:pt x="1303577" y="50800"/>
                  <a:pt x="1300691" y="101983"/>
                  <a:pt x="1292288" y="152400"/>
                </a:cubicBezTo>
                <a:cubicBezTo>
                  <a:pt x="1289354" y="170006"/>
                  <a:pt x="1286505" y="189262"/>
                  <a:pt x="1275355" y="203200"/>
                </a:cubicBezTo>
                <a:cubicBezTo>
                  <a:pt x="1262642" y="219092"/>
                  <a:pt x="1243152" y="228801"/>
                  <a:pt x="1224555" y="237066"/>
                </a:cubicBezTo>
                <a:cubicBezTo>
                  <a:pt x="1191933" y="251565"/>
                  <a:pt x="1122955" y="270933"/>
                  <a:pt x="1122955" y="270933"/>
                </a:cubicBezTo>
                <a:cubicBezTo>
                  <a:pt x="1032644" y="265289"/>
                  <a:pt x="942059" y="263004"/>
                  <a:pt x="852021" y="254000"/>
                </a:cubicBezTo>
                <a:cubicBezTo>
                  <a:pt x="828864" y="251684"/>
                  <a:pt x="807561" y="237066"/>
                  <a:pt x="784288" y="237066"/>
                </a:cubicBezTo>
                <a:cubicBezTo>
                  <a:pt x="614861" y="237066"/>
                  <a:pt x="445621" y="248355"/>
                  <a:pt x="276288" y="254000"/>
                </a:cubicBezTo>
                <a:cubicBezTo>
                  <a:pt x="202910" y="248355"/>
                  <a:pt x="129181" y="246194"/>
                  <a:pt x="56155" y="237066"/>
                </a:cubicBezTo>
                <a:cubicBezTo>
                  <a:pt x="0" y="230047"/>
                  <a:pt x="5355" y="234283"/>
                  <a:pt x="5355" y="203200"/>
                </a:cubicBezTo>
              </a:path>
            </a:pathLst>
          </a:custGeom>
          <a:noFill/>
          <a:ln w="762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427738" y="2599169"/>
            <a:ext cx="1332395" cy="1463063"/>
          </a:xfrm>
          <a:custGeom>
            <a:avLst/>
            <a:gdLst>
              <a:gd name="connsiteX0" fmla="*/ 1332395 w 1332395"/>
              <a:gd name="connsiteY0" fmla="*/ 584298 h 1463063"/>
              <a:gd name="connsiteX1" fmla="*/ 959862 w 1332395"/>
              <a:gd name="connsiteY1" fmla="*/ 601231 h 1463063"/>
              <a:gd name="connsiteX2" fmla="*/ 875195 w 1332395"/>
              <a:gd name="connsiteY2" fmla="*/ 618164 h 1463063"/>
              <a:gd name="connsiteX3" fmla="*/ 688929 w 1332395"/>
              <a:gd name="connsiteY3" fmla="*/ 601231 h 1463063"/>
              <a:gd name="connsiteX4" fmla="*/ 671995 w 1332395"/>
              <a:gd name="connsiteY4" fmla="*/ 550431 h 1463063"/>
              <a:gd name="connsiteX5" fmla="*/ 705862 w 1332395"/>
              <a:gd name="connsiteY5" fmla="*/ 347231 h 1463063"/>
              <a:gd name="connsiteX6" fmla="*/ 722795 w 1332395"/>
              <a:gd name="connsiteY6" fmla="*/ 296431 h 1463063"/>
              <a:gd name="connsiteX7" fmla="*/ 790529 w 1332395"/>
              <a:gd name="connsiteY7" fmla="*/ 93231 h 1463063"/>
              <a:gd name="connsiteX8" fmla="*/ 824395 w 1332395"/>
              <a:gd name="connsiteY8" fmla="*/ 144031 h 1463063"/>
              <a:gd name="connsiteX9" fmla="*/ 807462 w 1332395"/>
              <a:gd name="connsiteY9" fmla="*/ 296431 h 1463063"/>
              <a:gd name="connsiteX10" fmla="*/ 790529 w 1332395"/>
              <a:gd name="connsiteY10" fmla="*/ 347231 h 1463063"/>
              <a:gd name="connsiteX11" fmla="*/ 773595 w 1332395"/>
              <a:gd name="connsiteY11" fmla="*/ 414964 h 1463063"/>
              <a:gd name="connsiteX12" fmla="*/ 756662 w 1332395"/>
              <a:gd name="connsiteY12" fmla="*/ 601231 h 1463063"/>
              <a:gd name="connsiteX13" fmla="*/ 705862 w 1332395"/>
              <a:gd name="connsiteY13" fmla="*/ 618164 h 1463063"/>
              <a:gd name="connsiteX14" fmla="*/ 299462 w 1332395"/>
              <a:gd name="connsiteY14" fmla="*/ 635098 h 1463063"/>
              <a:gd name="connsiteX15" fmla="*/ 316395 w 1332395"/>
              <a:gd name="connsiteY15" fmla="*/ 990698 h 1463063"/>
              <a:gd name="connsiteX16" fmla="*/ 333329 w 1332395"/>
              <a:gd name="connsiteY16" fmla="*/ 1041498 h 1463063"/>
              <a:gd name="connsiteX17" fmla="*/ 265595 w 1332395"/>
              <a:gd name="connsiteY17" fmla="*/ 1193898 h 1463063"/>
              <a:gd name="connsiteX18" fmla="*/ 214795 w 1332395"/>
              <a:gd name="connsiteY18" fmla="*/ 1210831 h 1463063"/>
              <a:gd name="connsiteX19" fmla="*/ 163995 w 1332395"/>
              <a:gd name="connsiteY19" fmla="*/ 1261631 h 1463063"/>
              <a:gd name="connsiteX20" fmla="*/ 113195 w 1332395"/>
              <a:gd name="connsiteY20" fmla="*/ 1295498 h 1463063"/>
              <a:gd name="connsiteX21" fmla="*/ 62395 w 1332395"/>
              <a:gd name="connsiteY21" fmla="*/ 1363231 h 1463063"/>
              <a:gd name="connsiteX22" fmla="*/ 11595 w 1332395"/>
              <a:gd name="connsiteY22" fmla="*/ 1447898 h 146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32395" h="1463063">
                <a:moveTo>
                  <a:pt x="1332395" y="584298"/>
                </a:moveTo>
                <a:cubicBezTo>
                  <a:pt x="1208217" y="589942"/>
                  <a:pt x="1083828" y="592048"/>
                  <a:pt x="959862" y="601231"/>
                </a:cubicBezTo>
                <a:cubicBezTo>
                  <a:pt x="931159" y="603357"/>
                  <a:pt x="903976" y="618164"/>
                  <a:pt x="875195" y="618164"/>
                </a:cubicBezTo>
                <a:cubicBezTo>
                  <a:pt x="812850" y="618164"/>
                  <a:pt x="751018" y="606875"/>
                  <a:pt x="688929" y="601231"/>
                </a:cubicBezTo>
                <a:cubicBezTo>
                  <a:pt x="683284" y="584298"/>
                  <a:pt x="671995" y="568280"/>
                  <a:pt x="671995" y="550431"/>
                </a:cubicBezTo>
                <a:cubicBezTo>
                  <a:pt x="671995" y="488591"/>
                  <a:pt x="688028" y="409650"/>
                  <a:pt x="705862" y="347231"/>
                </a:cubicBezTo>
                <a:cubicBezTo>
                  <a:pt x="710765" y="330068"/>
                  <a:pt x="717151" y="313364"/>
                  <a:pt x="722795" y="296431"/>
                </a:cubicBezTo>
                <a:cubicBezTo>
                  <a:pt x="724279" y="277134"/>
                  <a:pt x="673990" y="0"/>
                  <a:pt x="790529" y="93231"/>
                </a:cubicBezTo>
                <a:cubicBezTo>
                  <a:pt x="806421" y="105944"/>
                  <a:pt x="813106" y="127098"/>
                  <a:pt x="824395" y="144031"/>
                </a:cubicBezTo>
                <a:cubicBezTo>
                  <a:pt x="818751" y="194831"/>
                  <a:pt x="815865" y="246014"/>
                  <a:pt x="807462" y="296431"/>
                </a:cubicBezTo>
                <a:cubicBezTo>
                  <a:pt x="804528" y="314037"/>
                  <a:pt x="795433" y="330069"/>
                  <a:pt x="790529" y="347231"/>
                </a:cubicBezTo>
                <a:cubicBezTo>
                  <a:pt x="784135" y="369608"/>
                  <a:pt x="779240" y="392386"/>
                  <a:pt x="773595" y="414964"/>
                </a:cubicBezTo>
                <a:cubicBezTo>
                  <a:pt x="767951" y="477053"/>
                  <a:pt x="776377" y="542085"/>
                  <a:pt x="756662" y="601231"/>
                </a:cubicBezTo>
                <a:cubicBezTo>
                  <a:pt x="751018" y="618164"/>
                  <a:pt x="723662" y="616845"/>
                  <a:pt x="705862" y="618164"/>
                </a:cubicBezTo>
                <a:cubicBezTo>
                  <a:pt x="570648" y="628180"/>
                  <a:pt x="434929" y="629453"/>
                  <a:pt x="299462" y="635098"/>
                </a:cubicBezTo>
                <a:cubicBezTo>
                  <a:pt x="305106" y="753631"/>
                  <a:pt x="306540" y="872440"/>
                  <a:pt x="316395" y="990698"/>
                </a:cubicBezTo>
                <a:cubicBezTo>
                  <a:pt x="317877" y="1008486"/>
                  <a:pt x="335300" y="1023758"/>
                  <a:pt x="333329" y="1041498"/>
                </a:cubicBezTo>
                <a:cubicBezTo>
                  <a:pt x="330553" y="1066486"/>
                  <a:pt x="297871" y="1168078"/>
                  <a:pt x="265595" y="1193898"/>
                </a:cubicBezTo>
                <a:cubicBezTo>
                  <a:pt x="251657" y="1205048"/>
                  <a:pt x="231728" y="1205187"/>
                  <a:pt x="214795" y="1210831"/>
                </a:cubicBezTo>
                <a:cubicBezTo>
                  <a:pt x="197862" y="1227764"/>
                  <a:pt x="182392" y="1246300"/>
                  <a:pt x="163995" y="1261631"/>
                </a:cubicBezTo>
                <a:cubicBezTo>
                  <a:pt x="148361" y="1274660"/>
                  <a:pt x="127586" y="1281107"/>
                  <a:pt x="113195" y="1295498"/>
                </a:cubicBezTo>
                <a:cubicBezTo>
                  <a:pt x="93239" y="1315454"/>
                  <a:pt x="77353" y="1339299"/>
                  <a:pt x="62395" y="1363231"/>
                </a:cubicBezTo>
                <a:cubicBezTo>
                  <a:pt x="0" y="1463063"/>
                  <a:pt x="54271" y="1405222"/>
                  <a:pt x="11595" y="1447898"/>
                </a:cubicBezTo>
              </a:path>
            </a:pathLst>
          </a:custGeom>
          <a:ln w="762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192683" y="4639733"/>
            <a:ext cx="1499577" cy="1270000"/>
          </a:xfrm>
          <a:custGeom>
            <a:avLst/>
            <a:gdLst>
              <a:gd name="connsiteX0" fmla="*/ 1414117 w 1499577"/>
              <a:gd name="connsiteY0" fmla="*/ 0 h 1270000"/>
              <a:gd name="connsiteX1" fmla="*/ 1431050 w 1499577"/>
              <a:gd name="connsiteY1" fmla="*/ 254000 h 1270000"/>
              <a:gd name="connsiteX2" fmla="*/ 1464917 w 1499577"/>
              <a:gd name="connsiteY2" fmla="*/ 406400 h 1270000"/>
              <a:gd name="connsiteX3" fmla="*/ 1447984 w 1499577"/>
              <a:gd name="connsiteY3" fmla="*/ 711200 h 1270000"/>
              <a:gd name="connsiteX4" fmla="*/ 1295584 w 1499577"/>
              <a:gd name="connsiteY4" fmla="*/ 694267 h 1270000"/>
              <a:gd name="connsiteX5" fmla="*/ 1244784 w 1499577"/>
              <a:gd name="connsiteY5" fmla="*/ 677334 h 1270000"/>
              <a:gd name="connsiteX6" fmla="*/ 1126250 w 1499577"/>
              <a:gd name="connsiteY6" fmla="*/ 643467 h 1270000"/>
              <a:gd name="connsiteX7" fmla="*/ 906117 w 1499577"/>
              <a:gd name="connsiteY7" fmla="*/ 660400 h 1270000"/>
              <a:gd name="connsiteX8" fmla="*/ 838384 w 1499577"/>
              <a:gd name="connsiteY8" fmla="*/ 694267 h 1270000"/>
              <a:gd name="connsiteX9" fmla="*/ 787584 w 1499577"/>
              <a:gd name="connsiteY9" fmla="*/ 711200 h 1270000"/>
              <a:gd name="connsiteX10" fmla="*/ 347317 w 1499577"/>
              <a:gd name="connsiteY10" fmla="*/ 677334 h 1270000"/>
              <a:gd name="connsiteX11" fmla="*/ 211850 w 1499577"/>
              <a:gd name="connsiteY11" fmla="*/ 694267 h 1270000"/>
              <a:gd name="connsiteX12" fmla="*/ 144117 w 1499577"/>
              <a:gd name="connsiteY12" fmla="*/ 711200 h 1270000"/>
              <a:gd name="connsiteX13" fmla="*/ 110250 w 1499577"/>
              <a:gd name="connsiteY13" fmla="*/ 778934 h 1270000"/>
              <a:gd name="connsiteX14" fmla="*/ 76384 w 1499577"/>
              <a:gd name="connsiteY14" fmla="*/ 829734 h 1270000"/>
              <a:gd name="connsiteX15" fmla="*/ 42517 w 1499577"/>
              <a:gd name="connsiteY15" fmla="*/ 948267 h 1270000"/>
              <a:gd name="connsiteX16" fmla="*/ 8650 w 1499577"/>
              <a:gd name="connsiteY16" fmla="*/ 1066800 h 1270000"/>
              <a:gd name="connsiteX17" fmla="*/ 42517 w 1499577"/>
              <a:gd name="connsiteY17" fmla="*/ 1253067 h 1270000"/>
              <a:gd name="connsiteX18" fmla="*/ 59450 w 1499577"/>
              <a:gd name="connsiteY18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99577" h="1270000">
                <a:moveTo>
                  <a:pt x="1414117" y="0"/>
                </a:moveTo>
                <a:cubicBezTo>
                  <a:pt x="1419761" y="84667"/>
                  <a:pt x="1422607" y="169567"/>
                  <a:pt x="1431050" y="254000"/>
                </a:cubicBezTo>
                <a:cubicBezTo>
                  <a:pt x="1434632" y="289823"/>
                  <a:pt x="1455490" y="368693"/>
                  <a:pt x="1464917" y="406400"/>
                </a:cubicBezTo>
                <a:cubicBezTo>
                  <a:pt x="1459273" y="508000"/>
                  <a:pt x="1499577" y="623492"/>
                  <a:pt x="1447984" y="711200"/>
                </a:cubicBezTo>
                <a:cubicBezTo>
                  <a:pt x="1422069" y="755256"/>
                  <a:pt x="1346001" y="702670"/>
                  <a:pt x="1295584" y="694267"/>
                </a:cubicBezTo>
                <a:cubicBezTo>
                  <a:pt x="1277978" y="691333"/>
                  <a:pt x="1261946" y="682238"/>
                  <a:pt x="1244784" y="677334"/>
                </a:cubicBezTo>
                <a:cubicBezTo>
                  <a:pt x="1095947" y="634809"/>
                  <a:pt x="1248050" y="684066"/>
                  <a:pt x="1126250" y="643467"/>
                </a:cubicBezTo>
                <a:cubicBezTo>
                  <a:pt x="1052872" y="649111"/>
                  <a:pt x="978592" y="647610"/>
                  <a:pt x="906117" y="660400"/>
                </a:cubicBezTo>
                <a:cubicBezTo>
                  <a:pt x="881258" y="664787"/>
                  <a:pt x="861586" y="684323"/>
                  <a:pt x="838384" y="694267"/>
                </a:cubicBezTo>
                <a:cubicBezTo>
                  <a:pt x="821978" y="701298"/>
                  <a:pt x="804517" y="705556"/>
                  <a:pt x="787584" y="711200"/>
                </a:cubicBezTo>
                <a:cubicBezTo>
                  <a:pt x="687184" y="702073"/>
                  <a:pt x="431638" y="677334"/>
                  <a:pt x="347317" y="677334"/>
                </a:cubicBezTo>
                <a:cubicBezTo>
                  <a:pt x="301810" y="677334"/>
                  <a:pt x="257006" y="688623"/>
                  <a:pt x="211850" y="694267"/>
                </a:cubicBezTo>
                <a:cubicBezTo>
                  <a:pt x="189272" y="699911"/>
                  <a:pt x="161995" y="696301"/>
                  <a:pt x="144117" y="711200"/>
                </a:cubicBezTo>
                <a:cubicBezTo>
                  <a:pt x="124725" y="727360"/>
                  <a:pt x="122774" y="757017"/>
                  <a:pt x="110250" y="778934"/>
                </a:cubicBezTo>
                <a:cubicBezTo>
                  <a:pt x="100153" y="796604"/>
                  <a:pt x="87673" y="812801"/>
                  <a:pt x="76384" y="829734"/>
                </a:cubicBezTo>
                <a:cubicBezTo>
                  <a:pt x="23432" y="1041531"/>
                  <a:pt x="91113" y="778178"/>
                  <a:pt x="42517" y="948267"/>
                </a:cubicBezTo>
                <a:cubicBezTo>
                  <a:pt x="0" y="1097077"/>
                  <a:pt x="49245" y="945019"/>
                  <a:pt x="8650" y="1066800"/>
                </a:cubicBezTo>
                <a:cubicBezTo>
                  <a:pt x="13660" y="1101871"/>
                  <a:pt x="24776" y="1208713"/>
                  <a:pt x="42517" y="1253067"/>
                </a:cubicBezTo>
                <a:cubicBezTo>
                  <a:pt x="45482" y="1260478"/>
                  <a:pt x="53806" y="1264356"/>
                  <a:pt x="59450" y="1270000"/>
                </a:cubicBezTo>
              </a:path>
            </a:pathLst>
          </a:custGeom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524000" y="4648199"/>
            <a:ext cx="491067" cy="719667"/>
          </a:xfrm>
          <a:custGeom>
            <a:avLst/>
            <a:gdLst>
              <a:gd name="connsiteX0" fmla="*/ 445622 w 445622"/>
              <a:gd name="connsiteY0" fmla="*/ 833136 h 833136"/>
              <a:gd name="connsiteX1" fmla="*/ 191622 w 445622"/>
              <a:gd name="connsiteY1" fmla="*/ 782336 h 833136"/>
              <a:gd name="connsiteX2" fmla="*/ 157755 w 445622"/>
              <a:gd name="connsiteY2" fmla="*/ 646869 h 833136"/>
              <a:gd name="connsiteX3" fmla="*/ 123888 w 445622"/>
              <a:gd name="connsiteY3" fmla="*/ 528336 h 833136"/>
              <a:gd name="connsiteX4" fmla="*/ 106955 w 445622"/>
              <a:gd name="connsiteY4" fmla="*/ 325136 h 833136"/>
              <a:gd name="connsiteX5" fmla="*/ 73088 w 445622"/>
              <a:gd name="connsiteY5" fmla="*/ 274336 h 833136"/>
              <a:gd name="connsiteX6" fmla="*/ 56155 w 445622"/>
              <a:gd name="connsiteY6" fmla="*/ 172736 h 833136"/>
              <a:gd name="connsiteX7" fmla="*/ 5355 w 445622"/>
              <a:gd name="connsiteY7" fmla="*/ 71136 h 833136"/>
              <a:gd name="connsiteX8" fmla="*/ 5355 w 445622"/>
              <a:gd name="connsiteY8" fmla="*/ 20336 h 83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622" h="833136">
                <a:moveTo>
                  <a:pt x="445622" y="833136"/>
                </a:moveTo>
                <a:cubicBezTo>
                  <a:pt x="224816" y="796335"/>
                  <a:pt x="307566" y="820983"/>
                  <a:pt x="191622" y="782336"/>
                </a:cubicBezTo>
                <a:cubicBezTo>
                  <a:pt x="180333" y="737180"/>
                  <a:pt x="172474" y="691026"/>
                  <a:pt x="157755" y="646869"/>
                </a:cubicBezTo>
                <a:cubicBezTo>
                  <a:pt x="133463" y="573991"/>
                  <a:pt x="145151" y="613385"/>
                  <a:pt x="123888" y="528336"/>
                </a:cubicBezTo>
                <a:cubicBezTo>
                  <a:pt x="118244" y="460603"/>
                  <a:pt x="120285" y="391784"/>
                  <a:pt x="106955" y="325136"/>
                </a:cubicBezTo>
                <a:cubicBezTo>
                  <a:pt x="102964" y="305180"/>
                  <a:pt x="79524" y="293643"/>
                  <a:pt x="73088" y="274336"/>
                </a:cubicBezTo>
                <a:cubicBezTo>
                  <a:pt x="62231" y="241764"/>
                  <a:pt x="63603" y="206252"/>
                  <a:pt x="56155" y="172736"/>
                </a:cubicBezTo>
                <a:cubicBezTo>
                  <a:pt x="17770" y="0"/>
                  <a:pt x="66244" y="253802"/>
                  <a:pt x="5355" y="71136"/>
                </a:cubicBezTo>
                <a:cubicBezTo>
                  <a:pt x="0" y="55072"/>
                  <a:pt x="5355" y="37269"/>
                  <a:pt x="5355" y="20336"/>
                </a:cubicBezTo>
              </a:path>
            </a:pathLst>
          </a:custGeom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59467" y="3933001"/>
            <a:ext cx="626533" cy="114066"/>
          </a:xfrm>
          <a:custGeom>
            <a:avLst/>
            <a:gdLst>
              <a:gd name="connsiteX0" fmla="*/ 0 w 626533"/>
              <a:gd name="connsiteY0" fmla="*/ 114066 h 114066"/>
              <a:gd name="connsiteX1" fmla="*/ 16933 w 626533"/>
              <a:gd name="connsiteY1" fmla="*/ 63266 h 114066"/>
              <a:gd name="connsiteX2" fmla="*/ 84666 w 626533"/>
              <a:gd name="connsiteY2" fmla="*/ 46332 h 114066"/>
              <a:gd name="connsiteX3" fmla="*/ 135466 w 626533"/>
              <a:gd name="connsiteY3" fmla="*/ 29399 h 114066"/>
              <a:gd name="connsiteX4" fmla="*/ 626533 w 626533"/>
              <a:gd name="connsiteY4" fmla="*/ 12466 h 114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533" h="114066">
                <a:moveTo>
                  <a:pt x="0" y="114066"/>
                </a:moveTo>
                <a:cubicBezTo>
                  <a:pt x="5644" y="97133"/>
                  <a:pt x="2995" y="74416"/>
                  <a:pt x="16933" y="63266"/>
                </a:cubicBezTo>
                <a:cubicBezTo>
                  <a:pt x="35106" y="48728"/>
                  <a:pt x="62289" y="52726"/>
                  <a:pt x="84666" y="46332"/>
                </a:cubicBezTo>
                <a:cubicBezTo>
                  <a:pt x="101828" y="41428"/>
                  <a:pt x="117860" y="32333"/>
                  <a:pt x="135466" y="29399"/>
                </a:cubicBezTo>
                <a:cubicBezTo>
                  <a:pt x="311865" y="0"/>
                  <a:pt x="431554" y="12466"/>
                  <a:pt x="626533" y="12466"/>
                </a:cubicBezTo>
              </a:path>
            </a:pathLst>
          </a:custGeom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507067" y="4402667"/>
            <a:ext cx="795866" cy="159413"/>
          </a:xfrm>
          <a:custGeom>
            <a:avLst/>
            <a:gdLst>
              <a:gd name="connsiteX0" fmla="*/ 0 w 795866"/>
              <a:gd name="connsiteY0" fmla="*/ 0 h 159413"/>
              <a:gd name="connsiteX1" fmla="*/ 220133 w 795866"/>
              <a:gd name="connsiteY1" fmla="*/ 16933 h 159413"/>
              <a:gd name="connsiteX2" fmla="*/ 321733 w 795866"/>
              <a:gd name="connsiteY2" fmla="*/ 50800 h 159413"/>
              <a:gd name="connsiteX3" fmla="*/ 372533 w 795866"/>
              <a:gd name="connsiteY3" fmla="*/ 67733 h 159413"/>
              <a:gd name="connsiteX4" fmla="*/ 643466 w 795866"/>
              <a:gd name="connsiteY4" fmla="*/ 84666 h 159413"/>
              <a:gd name="connsiteX5" fmla="*/ 795866 w 795866"/>
              <a:gd name="connsiteY5" fmla="*/ 135466 h 15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866" h="159413">
                <a:moveTo>
                  <a:pt x="0" y="0"/>
                </a:moveTo>
                <a:cubicBezTo>
                  <a:pt x="73378" y="5644"/>
                  <a:pt x="147439" y="5455"/>
                  <a:pt x="220133" y="16933"/>
                </a:cubicBezTo>
                <a:cubicBezTo>
                  <a:pt x="255395" y="22501"/>
                  <a:pt x="287866" y="39511"/>
                  <a:pt x="321733" y="50800"/>
                </a:cubicBezTo>
                <a:cubicBezTo>
                  <a:pt x="338666" y="56444"/>
                  <a:pt x="354718" y="66620"/>
                  <a:pt x="372533" y="67733"/>
                </a:cubicBezTo>
                <a:lnTo>
                  <a:pt x="643466" y="84666"/>
                </a:lnTo>
                <a:cubicBezTo>
                  <a:pt x="718213" y="159413"/>
                  <a:pt x="670319" y="135466"/>
                  <a:pt x="795866" y="135466"/>
                </a:cubicBezTo>
              </a:path>
            </a:pathLst>
          </a:custGeom>
          <a:ln w="762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92683" y="990600"/>
            <a:ext cx="25908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Suspect’s Track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62400" y="1295400"/>
            <a:ext cx="25908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</a:t>
            </a:r>
          </a:p>
          <a:p>
            <a:pPr algn="ct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24600" y="1295400"/>
            <a:ext cx="25908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Missing Puzzle Pieces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86400" y="3200400"/>
            <a:ext cx="2819400" cy="1600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Decision: Are the suspects working together?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257800" y="5029200"/>
            <a:ext cx="2819400" cy="1600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Most Important</a:t>
            </a:r>
          </a:p>
          <a:p>
            <a:pPr algn="ctr"/>
            <a:r>
              <a:rPr lang="en-US" sz="2400" dirty="0" smtClean="0"/>
              <a:t>Piece to be filled</a:t>
            </a:r>
            <a:endParaRPr 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2743200" y="2895600"/>
            <a:ext cx="914400" cy="609600"/>
          </a:xfrm>
          <a:prstGeom prst="ellipse">
            <a:avLst/>
          </a:prstGeom>
          <a:noFill/>
          <a:ln w="57150" cap="flat" cmpd="sng" algn="ctr">
            <a:solidFill>
              <a:schemeClr val="accent1">
                <a:shade val="70000"/>
                <a:satMod val="1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676400" y="5257800"/>
            <a:ext cx="914400" cy="609600"/>
          </a:xfrm>
          <a:prstGeom prst="ellipse">
            <a:avLst/>
          </a:prstGeom>
          <a:noFill/>
          <a:ln w="57150" cap="flat" cmpd="sng" algn="ctr">
            <a:solidFill>
              <a:schemeClr val="accent1">
                <a:shade val="70000"/>
                <a:satMod val="1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90600" y="3810000"/>
            <a:ext cx="914400" cy="10668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0" descr="ARL 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400800"/>
            <a:ext cx="4286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4" name="Picture 11" descr="Net_Sci_CTA_Logo_cropped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29600" y="6400800"/>
            <a:ext cx="714375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Inference 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Drowning in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4" y="1717935"/>
            <a:ext cx="1769533" cy="1042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54" y="1349171"/>
            <a:ext cx="1769533" cy="10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4" y="3607191"/>
            <a:ext cx="1346199" cy="1078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953" y="4956156"/>
            <a:ext cx="1403471" cy="11238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14882" y="1080655"/>
            <a:ext cx="2411725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Sensors and humans</a:t>
            </a:r>
          </a:p>
          <a:p>
            <a:pPr algn="ctr"/>
            <a:r>
              <a:rPr lang="en-US" dirty="0" smtClean="0"/>
              <a:t>generate data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687" y="3283674"/>
            <a:ext cx="1354667" cy="108373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201424" y="2391499"/>
            <a:ext cx="823264" cy="6641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1203774" y="3354442"/>
            <a:ext cx="1924960" cy="73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221287" y="2175135"/>
            <a:ext cx="567267" cy="2163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 flipV="1">
            <a:off x="3201424" y="4367408"/>
            <a:ext cx="823264" cy="5887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4" idx="2"/>
          </p:cNvCxnSpPr>
          <p:nvPr/>
        </p:nvCxnSpPr>
        <p:spPr>
          <a:xfrm rot="5400000" flipH="1" flipV="1">
            <a:off x="758540" y="3029211"/>
            <a:ext cx="846928" cy="3090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71979" y="4516864"/>
            <a:ext cx="1907456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can</a:t>
            </a:r>
          </a:p>
          <a:p>
            <a:pPr algn="ctr"/>
            <a:r>
              <a:rPr lang="en-US" dirty="0" smtClean="0"/>
              <a:t>overwhelm</a:t>
            </a:r>
          </a:p>
          <a:p>
            <a:pPr algn="ctr"/>
            <a:r>
              <a:rPr lang="en-US" dirty="0" smtClean="0"/>
              <a:t>tactical wireless</a:t>
            </a:r>
          </a:p>
          <a:p>
            <a:pPr algn="ctr"/>
            <a:r>
              <a:rPr lang="en-US" dirty="0" smtClean="0"/>
              <a:t>networks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029" y="2925957"/>
            <a:ext cx="715433" cy="715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462" y="2925957"/>
            <a:ext cx="715433" cy="715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974" y="1879255"/>
            <a:ext cx="1024488" cy="10244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15590" y="6193552"/>
            <a:ext cx="283323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tactical wireless network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6462" y="2049540"/>
            <a:ext cx="899964" cy="854203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400" y="4003656"/>
            <a:ext cx="1905000" cy="19050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 rot="1694221">
            <a:off x="5960962" y="376134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679435" y="5731887"/>
            <a:ext cx="124246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can</a:t>
            </a:r>
          </a:p>
          <a:p>
            <a:pPr algn="ctr"/>
            <a:r>
              <a:rPr lang="en-US" dirty="0" smtClean="0"/>
              <a:t>overwhelm</a:t>
            </a:r>
          </a:p>
          <a:p>
            <a:pPr algn="ctr"/>
            <a:r>
              <a:rPr lang="en-US" dirty="0" smtClean="0"/>
              <a:t>analysts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2" grpId="1" animBg="1"/>
      <p:bldP spid="26" grpId="0" animBg="1"/>
      <p:bldP spid="30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2D9839-3E9C-4748-9CDE-09D122C3551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3686112" y="2980267"/>
            <a:ext cx="1309221" cy="270933"/>
          </a:xfrm>
          <a:custGeom>
            <a:avLst/>
            <a:gdLst>
              <a:gd name="connsiteX0" fmla="*/ 1309221 w 1309221"/>
              <a:gd name="connsiteY0" fmla="*/ 0 h 270933"/>
              <a:gd name="connsiteX1" fmla="*/ 1292288 w 1309221"/>
              <a:gd name="connsiteY1" fmla="*/ 152400 h 270933"/>
              <a:gd name="connsiteX2" fmla="*/ 1275355 w 1309221"/>
              <a:gd name="connsiteY2" fmla="*/ 203200 h 270933"/>
              <a:gd name="connsiteX3" fmla="*/ 1224555 w 1309221"/>
              <a:gd name="connsiteY3" fmla="*/ 237066 h 270933"/>
              <a:gd name="connsiteX4" fmla="*/ 1122955 w 1309221"/>
              <a:gd name="connsiteY4" fmla="*/ 270933 h 270933"/>
              <a:gd name="connsiteX5" fmla="*/ 852021 w 1309221"/>
              <a:gd name="connsiteY5" fmla="*/ 254000 h 270933"/>
              <a:gd name="connsiteX6" fmla="*/ 784288 w 1309221"/>
              <a:gd name="connsiteY6" fmla="*/ 237066 h 270933"/>
              <a:gd name="connsiteX7" fmla="*/ 276288 w 1309221"/>
              <a:gd name="connsiteY7" fmla="*/ 254000 h 270933"/>
              <a:gd name="connsiteX8" fmla="*/ 56155 w 1309221"/>
              <a:gd name="connsiteY8" fmla="*/ 237066 h 270933"/>
              <a:gd name="connsiteX9" fmla="*/ 5355 w 1309221"/>
              <a:gd name="connsiteY9" fmla="*/ 20320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9221" h="270933">
                <a:moveTo>
                  <a:pt x="1309221" y="0"/>
                </a:moveTo>
                <a:cubicBezTo>
                  <a:pt x="1303577" y="50800"/>
                  <a:pt x="1300691" y="101983"/>
                  <a:pt x="1292288" y="152400"/>
                </a:cubicBezTo>
                <a:cubicBezTo>
                  <a:pt x="1289354" y="170006"/>
                  <a:pt x="1286505" y="189262"/>
                  <a:pt x="1275355" y="203200"/>
                </a:cubicBezTo>
                <a:cubicBezTo>
                  <a:pt x="1262642" y="219092"/>
                  <a:pt x="1243152" y="228801"/>
                  <a:pt x="1224555" y="237066"/>
                </a:cubicBezTo>
                <a:cubicBezTo>
                  <a:pt x="1191933" y="251565"/>
                  <a:pt x="1122955" y="270933"/>
                  <a:pt x="1122955" y="270933"/>
                </a:cubicBezTo>
                <a:cubicBezTo>
                  <a:pt x="1032644" y="265289"/>
                  <a:pt x="942059" y="263004"/>
                  <a:pt x="852021" y="254000"/>
                </a:cubicBezTo>
                <a:cubicBezTo>
                  <a:pt x="828864" y="251684"/>
                  <a:pt x="807561" y="237066"/>
                  <a:pt x="784288" y="237066"/>
                </a:cubicBezTo>
                <a:cubicBezTo>
                  <a:pt x="614861" y="237066"/>
                  <a:pt x="445621" y="248355"/>
                  <a:pt x="276288" y="254000"/>
                </a:cubicBezTo>
                <a:cubicBezTo>
                  <a:pt x="202910" y="248355"/>
                  <a:pt x="129181" y="246194"/>
                  <a:pt x="56155" y="237066"/>
                </a:cubicBezTo>
                <a:cubicBezTo>
                  <a:pt x="0" y="230047"/>
                  <a:pt x="5355" y="234283"/>
                  <a:pt x="5355" y="203200"/>
                </a:cubicBezTo>
              </a:path>
            </a:pathLst>
          </a:custGeom>
          <a:noFill/>
          <a:ln w="762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990600" y="990600"/>
            <a:ext cx="7924800" cy="5638800"/>
            <a:chOff x="990600" y="990600"/>
            <a:chExt cx="7924800" cy="5638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alphaModFix amt="36000"/>
            </a:blip>
            <a:stretch>
              <a:fillRect/>
            </a:stretch>
          </p:blipFill>
          <p:spPr>
            <a:xfrm>
              <a:off x="1066800" y="1905000"/>
              <a:ext cx="7010400" cy="4586372"/>
            </a:xfrm>
            <a:prstGeom prst="rect">
              <a:avLst/>
            </a:prstGeom>
          </p:spPr>
        </p:pic>
        <p:sp>
          <p:nvSpPr>
            <p:cNvPr id="10" name="Freeform 9"/>
            <p:cNvSpPr/>
            <p:nvPr/>
          </p:nvSpPr>
          <p:spPr>
            <a:xfrm>
              <a:off x="1427738" y="2599169"/>
              <a:ext cx="1332395" cy="1463063"/>
            </a:xfrm>
            <a:custGeom>
              <a:avLst/>
              <a:gdLst>
                <a:gd name="connsiteX0" fmla="*/ 1332395 w 1332395"/>
                <a:gd name="connsiteY0" fmla="*/ 584298 h 1463063"/>
                <a:gd name="connsiteX1" fmla="*/ 959862 w 1332395"/>
                <a:gd name="connsiteY1" fmla="*/ 601231 h 1463063"/>
                <a:gd name="connsiteX2" fmla="*/ 875195 w 1332395"/>
                <a:gd name="connsiteY2" fmla="*/ 618164 h 1463063"/>
                <a:gd name="connsiteX3" fmla="*/ 688929 w 1332395"/>
                <a:gd name="connsiteY3" fmla="*/ 601231 h 1463063"/>
                <a:gd name="connsiteX4" fmla="*/ 671995 w 1332395"/>
                <a:gd name="connsiteY4" fmla="*/ 550431 h 1463063"/>
                <a:gd name="connsiteX5" fmla="*/ 705862 w 1332395"/>
                <a:gd name="connsiteY5" fmla="*/ 347231 h 1463063"/>
                <a:gd name="connsiteX6" fmla="*/ 722795 w 1332395"/>
                <a:gd name="connsiteY6" fmla="*/ 296431 h 1463063"/>
                <a:gd name="connsiteX7" fmla="*/ 790529 w 1332395"/>
                <a:gd name="connsiteY7" fmla="*/ 93231 h 1463063"/>
                <a:gd name="connsiteX8" fmla="*/ 824395 w 1332395"/>
                <a:gd name="connsiteY8" fmla="*/ 144031 h 1463063"/>
                <a:gd name="connsiteX9" fmla="*/ 807462 w 1332395"/>
                <a:gd name="connsiteY9" fmla="*/ 296431 h 1463063"/>
                <a:gd name="connsiteX10" fmla="*/ 790529 w 1332395"/>
                <a:gd name="connsiteY10" fmla="*/ 347231 h 1463063"/>
                <a:gd name="connsiteX11" fmla="*/ 773595 w 1332395"/>
                <a:gd name="connsiteY11" fmla="*/ 414964 h 1463063"/>
                <a:gd name="connsiteX12" fmla="*/ 756662 w 1332395"/>
                <a:gd name="connsiteY12" fmla="*/ 601231 h 1463063"/>
                <a:gd name="connsiteX13" fmla="*/ 705862 w 1332395"/>
                <a:gd name="connsiteY13" fmla="*/ 618164 h 1463063"/>
                <a:gd name="connsiteX14" fmla="*/ 299462 w 1332395"/>
                <a:gd name="connsiteY14" fmla="*/ 635098 h 1463063"/>
                <a:gd name="connsiteX15" fmla="*/ 316395 w 1332395"/>
                <a:gd name="connsiteY15" fmla="*/ 990698 h 1463063"/>
                <a:gd name="connsiteX16" fmla="*/ 333329 w 1332395"/>
                <a:gd name="connsiteY16" fmla="*/ 1041498 h 1463063"/>
                <a:gd name="connsiteX17" fmla="*/ 265595 w 1332395"/>
                <a:gd name="connsiteY17" fmla="*/ 1193898 h 1463063"/>
                <a:gd name="connsiteX18" fmla="*/ 214795 w 1332395"/>
                <a:gd name="connsiteY18" fmla="*/ 1210831 h 1463063"/>
                <a:gd name="connsiteX19" fmla="*/ 163995 w 1332395"/>
                <a:gd name="connsiteY19" fmla="*/ 1261631 h 1463063"/>
                <a:gd name="connsiteX20" fmla="*/ 113195 w 1332395"/>
                <a:gd name="connsiteY20" fmla="*/ 1295498 h 1463063"/>
                <a:gd name="connsiteX21" fmla="*/ 62395 w 1332395"/>
                <a:gd name="connsiteY21" fmla="*/ 1363231 h 1463063"/>
                <a:gd name="connsiteX22" fmla="*/ 11595 w 1332395"/>
                <a:gd name="connsiteY22" fmla="*/ 1447898 h 146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2395" h="1463063">
                  <a:moveTo>
                    <a:pt x="1332395" y="584298"/>
                  </a:moveTo>
                  <a:cubicBezTo>
                    <a:pt x="1208217" y="589942"/>
                    <a:pt x="1083828" y="592048"/>
                    <a:pt x="959862" y="601231"/>
                  </a:cubicBezTo>
                  <a:cubicBezTo>
                    <a:pt x="931159" y="603357"/>
                    <a:pt x="903976" y="618164"/>
                    <a:pt x="875195" y="618164"/>
                  </a:cubicBezTo>
                  <a:cubicBezTo>
                    <a:pt x="812850" y="618164"/>
                    <a:pt x="751018" y="606875"/>
                    <a:pt x="688929" y="601231"/>
                  </a:cubicBezTo>
                  <a:cubicBezTo>
                    <a:pt x="683284" y="584298"/>
                    <a:pt x="671995" y="568280"/>
                    <a:pt x="671995" y="550431"/>
                  </a:cubicBezTo>
                  <a:cubicBezTo>
                    <a:pt x="671995" y="488591"/>
                    <a:pt x="688028" y="409650"/>
                    <a:pt x="705862" y="347231"/>
                  </a:cubicBezTo>
                  <a:cubicBezTo>
                    <a:pt x="710765" y="330068"/>
                    <a:pt x="717151" y="313364"/>
                    <a:pt x="722795" y="296431"/>
                  </a:cubicBezTo>
                  <a:cubicBezTo>
                    <a:pt x="724279" y="277134"/>
                    <a:pt x="673990" y="0"/>
                    <a:pt x="790529" y="93231"/>
                  </a:cubicBezTo>
                  <a:cubicBezTo>
                    <a:pt x="806421" y="105944"/>
                    <a:pt x="813106" y="127098"/>
                    <a:pt x="824395" y="144031"/>
                  </a:cubicBezTo>
                  <a:cubicBezTo>
                    <a:pt x="818751" y="194831"/>
                    <a:pt x="815865" y="246014"/>
                    <a:pt x="807462" y="296431"/>
                  </a:cubicBezTo>
                  <a:cubicBezTo>
                    <a:pt x="804528" y="314037"/>
                    <a:pt x="795433" y="330069"/>
                    <a:pt x="790529" y="347231"/>
                  </a:cubicBezTo>
                  <a:cubicBezTo>
                    <a:pt x="784135" y="369608"/>
                    <a:pt x="779240" y="392386"/>
                    <a:pt x="773595" y="414964"/>
                  </a:cubicBezTo>
                  <a:cubicBezTo>
                    <a:pt x="767951" y="477053"/>
                    <a:pt x="776377" y="542085"/>
                    <a:pt x="756662" y="601231"/>
                  </a:cubicBezTo>
                  <a:cubicBezTo>
                    <a:pt x="751018" y="618164"/>
                    <a:pt x="723662" y="616845"/>
                    <a:pt x="705862" y="618164"/>
                  </a:cubicBezTo>
                  <a:cubicBezTo>
                    <a:pt x="570648" y="628180"/>
                    <a:pt x="434929" y="629453"/>
                    <a:pt x="299462" y="635098"/>
                  </a:cubicBezTo>
                  <a:cubicBezTo>
                    <a:pt x="305106" y="753631"/>
                    <a:pt x="306540" y="872440"/>
                    <a:pt x="316395" y="990698"/>
                  </a:cubicBezTo>
                  <a:cubicBezTo>
                    <a:pt x="317877" y="1008486"/>
                    <a:pt x="335300" y="1023758"/>
                    <a:pt x="333329" y="1041498"/>
                  </a:cubicBezTo>
                  <a:cubicBezTo>
                    <a:pt x="330553" y="1066486"/>
                    <a:pt x="297871" y="1168078"/>
                    <a:pt x="265595" y="1193898"/>
                  </a:cubicBezTo>
                  <a:cubicBezTo>
                    <a:pt x="251657" y="1205048"/>
                    <a:pt x="231728" y="1205187"/>
                    <a:pt x="214795" y="1210831"/>
                  </a:cubicBezTo>
                  <a:cubicBezTo>
                    <a:pt x="197862" y="1227764"/>
                    <a:pt x="182392" y="1246300"/>
                    <a:pt x="163995" y="1261631"/>
                  </a:cubicBezTo>
                  <a:cubicBezTo>
                    <a:pt x="148361" y="1274660"/>
                    <a:pt x="127586" y="1281107"/>
                    <a:pt x="113195" y="1295498"/>
                  </a:cubicBezTo>
                  <a:cubicBezTo>
                    <a:pt x="93239" y="1315454"/>
                    <a:pt x="77353" y="1339299"/>
                    <a:pt x="62395" y="1363231"/>
                  </a:cubicBezTo>
                  <a:cubicBezTo>
                    <a:pt x="0" y="1463063"/>
                    <a:pt x="54271" y="1405222"/>
                    <a:pt x="11595" y="1447898"/>
                  </a:cubicBezTo>
                </a:path>
              </a:pathLst>
            </a:custGeom>
            <a:ln w="762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192683" y="4639733"/>
              <a:ext cx="1499577" cy="1270000"/>
            </a:xfrm>
            <a:custGeom>
              <a:avLst/>
              <a:gdLst>
                <a:gd name="connsiteX0" fmla="*/ 1414117 w 1499577"/>
                <a:gd name="connsiteY0" fmla="*/ 0 h 1270000"/>
                <a:gd name="connsiteX1" fmla="*/ 1431050 w 1499577"/>
                <a:gd name="connsiteY1" fmla="*/ 254000 h 1270000"/>
                <a:gd name="connsiteX2" fmla="*/ 1464917 w 1499577"/>
                <a:gd name="connsiteY2" fmla="*/ 406400 h 1270000"/>
                <a:gd name="connsiteX3" fmla="*/ 1447984 w 1499577"/>
                <a:gd name="connsiteY3" fmla="*/ 711200 h 1270000"/>
                <a:gd name="connsiteX4" fmla="*/ 1295584 w 1499577"/>
                <a:gd name="connsiteY4" fmla="*/ 694267 h 1270000"/>
                <a:gd name="connsiteX5" fmla="*/ 1244784 w 1499577"/>
                <a:gd name="connsiteY5" fmla="*/ 677334 h 1270000"/>
                <a:gd name="connsiteX6" fmla="*/ 1126250 w 1499577"/>
                <a:gd name="connsiteY6" fmla="*/ 643467 h 1270000"/>
                <a:gd name="connsiteX7" fmla="*/ 906117 w 1499577"/>
                <a:gd name="connsiteY7" fmla="*/ 660400 h 1270000"/>
                <a:gd name="connsiteX8" fmla="*/ 838384 w 1499577"/>
                <a:gd name="connsiteY8" fmla="*/ 694267 h 1270000"/>
                <a:gd name="connsiteX9" fmla="*/ 787584 w 1499577"/>
                <a:gd name="connsiteY9" fmla="*/ 711200 h 1270000"/>
                <a:gd name="connsiteX10" fmla="*/ 347317 w 1499577"/>
                <a:gd name="connsiteY10" fmla="*/ 677334 h 1270000"/>
                <a:gd name="connsiteX11" fmla="*/ 211850 w 1499577"/>
                <a:gd name="connsiteY11" fmla="*/ 694267 h 1270000"/>
                <a:gd name="connsiteX12" fmla="*/ 144117 w 1499577"/>
                <a:gd name="connsiteY12" fmla="*/ 711200 h 1270000"/>
                <a:gd name="connsiteX13" fmla="*/ 110250 w 1499577"/>
                <a:gd name="connsiteY13" fmla="*/ 778934 h 1270000"/>
                <a:gd name="connsiteX14" fmla="*/ 76384 w 1499577"/>
                <a:gd name="connsiteY14" fmla="*/ 829734 h 1270000"/>
                <a:gd name="connsiteX15" fmla="*/ 42517 w 1499577"/>
                <a:gd name="connsiteY15" fmla="*/ 948267 h 1270000"/>
                <a:gd name="connsiteX16" fmla="*/ 8650 w 1499577"/>
                <a:gd name="connsiteY16" fmla="*/ 1066800 h 1270000"/>
                <a:gd name="connsiteX17" fmla="*/ 42517 w 1499577"/>
                <a:gd name="connsiteY17" fmla="*/ 1253067 h 1270000"/>
                <a:gd name="connsiteX18" fmla="*/ 59450 w 1499577"/>
                <a:gd name="connsiteY18" fmla="*/ 127000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99577" h="1270000">
                  <a:moveTo>
                    <a:pt x="1414117" y="0"/>
                  </a:moveTo>
                  <a:cubicBezTo>
                    <a:pt x="1419761" y="84667"/>
                    <a:pt x="1422607" y="169567"/>
                    <a:pt x="1431050" y="254000"/>
                  </a:cubicBezTo>
                  <a:cubicBezTo>
                    <a:pt x="1434632" y="289823"/>
                    <a:pt x="1455490" y="368693"/>
                    <a:pt x="1464917" y="406400"/>
                  </a:cubicBezTo>
                  <a:cubicBezTo>
                    <a:pt x="1459273" y="508000"/>
                    <a:pt x="1499577" y="623492"/>
                    <a:pt x="1447984" y="711200"/>
                  </a:cubicBezTo>
                  <a:cubicBezTo>
                    <a:pt x="1422069" y="755256"/>
                    <a:pt x="1346001" y="702670"/>
                    <a:pt x="1295584" y="694267"/>
                  </a:cubicBezTo>
                  <a:cubicBezTo>
                    <a:pt x="1277978" y="691333"/>
                    <a:pt x="1261946" y="682238"/>
                    <a:pt x="1244784" y="677334"/>
                  </a:cubicBezTo>
                  <a:cubicBezTo>
                    <a:pt x="1095947" y="634809"/>
                    <a:pt x="1248050" y="684066"/>
                    <a:pt x="1126250" y="643467"/>
                  </a:cubicBezTo>
                  <a:cubicBezTo>
                    <a:pt x="1052872" y="649111"/>
                    <a:pt x="978592" y="647610"/>
                    <a:pt x="906117" y="660400"/>
                  </a:cubicBezTo>
                  <a:cubicBezTo>
                    <a:pt x="881258" y="664787"/>
                    <a:pt x="861586" y="684323"/>
                    <a:pt x="838384" y="694267"/>
                  </a:cubicBezTo>
                  <a:cubicBezTo>
                    <a:pt x="821978" y="701298"/>
                    <a:pt x="804517" y="705556"/>
                    <a:pt x="787584" y="711200"/>
                  </a:cubicBezTo>
                  <a:cubicBezTo>
                    <a:pt x="687184" y="702073"/>
                    <a:pt x="431638" y="677334"/>
                    <a:pt x="347317" y="677334"/>
                  </a:cubicBezTo>
                  <a:cubicBezTo>
                    <a:pt x="301810" y="677334"/>
                    <a:pt x="257006" y="688623"/>
                    <a:pt x="211850" y="694267"/>
                  </a:cubicBezTo>
                  <a:cubicBezTo>
                    <a:pt x="189272" y="699911"/>
                    <a:pt x="161995" y="696301"/>
                    <a:pt x="144117" y="711200"/>
                  </a:cubicBezTo>
                  <a:cubicBezTo>
                    <a:pt x="124725" y="727360"/>
                    <a:pt x="122774" y="757017"/>
                    <a:pt x="110250" y="778934"/>
                  </a:cubicBezTo>
                  <a:cubicBezTo>
                    <a:pt x="100153" y="796604"/>
                    <a:pt x="87673" y="812801"/>
                    <a:pt x="76384" y="829734"/>
                  </a:cubicBezTo>
                  <a:cubicBezTo>
                    <a:pt x="23432" y="1041531"/>
                    <a:pt x="91113" y="778178"/>
                    <a:pt x="42517" y="948267"/>
                  </a:cubicBezTo>
                  <a:cubicBezTo>
                    <a:pt x="0" y="1097077"/>
                    <a:pt x="49245" y="945019"/>
                    <a:pt x="8650" y="1066800"/>
                  </a:cubicBezTo>
                  <a:cubicBezTo>
                    <a:pt x="13660" y="1101871"/>
                    <a:pt x="24776" y="1208713"/>
                    <a:pt x="42517" y="1253067"/>
                  </a:cubicBezTo>
                  <a:cubicBezTo>
                    <a:pt x="45482" y="1260478"/>
                    <a:pt x="53806" y="1264356"/>
                    <a:pt x="59450" y="1270000"/>
                  </a:cubicBezTo>
                </a:path>
              </a:pathLst>
            </a:custGeom>
            <a:ln w="762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1524000" y="4648199"/>
              <a:ext cx="491067" cy="719667"/>
            </a:xfrm>
            <a:custGeom>
              <a:avLst/>
              <a:gdLst>
                <a:gd name="connsiteX0" fmla="*/ 445622 w 445622"/>
                <a:gd name="connsiteY0" fmla="*/ 833136 h 833136"/>
                <a:gd name="connsiteX1" fmla="*/ 191622 w 445622"/>
                <a:gd name="connsiteY1" fmla="*/ 782336 h 833136"/>
                <a:gd name="connsiteX2" fmla="*/ 157755 w 445622"/>
                <a:gd name="connsiteY2" fmla="*/ 646869 h 833136"/>
                <a:gd name="connsiteX3" fmla="*/ 123888 w 445622"/>
                <a:gd name="connsiteY3" fmla="*/ 528336 h 833136"/>
                <a:gd name="connsiteX4" fmla="*/ 106955 w 445622"/>
                <a:gd name="connsiteY4" fmla="*/ 325136 h 833136"/>
                <a:gd name="connsiteX5" fmla="*/ 73088 w 445622"/>
                <a:gd name="connsiteY5" fmla="*/ 274336 h 833136"/>
                <a:gd name="connsiteX6" fmla="*/ 56155 w 445622"/>
                <a:gd name="connsiteY6" fmla="*/ 172736 h 833136"/>
                <a:gd name="connsiteX7" fmla="*/ 5355 w 445622"/>
                <a:gd name="connsiteY7" fmla="*/ 71136 h 833136"/>
                <a:gd name="connsiteX8" fmla="*/ 5355 w 445622"/>
                <a:gd name="connsiteY8" fmla="*/ 20336 h 83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622" h="833136">
                  <a:moveTo>
                    <a:pt x="445622" y="833136"/>
                  </a:moveTo>
                  <a:cubicBezTo>
                    <a:pt x="224816" y="796335"/>
                    <a:pt x="307566" y="820983"/>
                    <a:pt x="191622" y="782336"/>
                  </a:cubicBezTo>
                  <a:cubicBezTo>
                    <a:pt x="180333" y="737180"/>
                    <a:pt x="172474" y="691026"/>
                    <a:pt x="157755" y="646869"/>
                  </a:cubicBezTo>
                  <a:cubicBezTo>
                    <a:pt x="133463" y="573991"/>
                    <a:pt x="145151" y="613385"/>
                    <a:pt x="123888" y="528336"/>
                  </a:cubicBezTo>
                  <a:cubicBezTo>
                    <a:pt x="118244" y="460603"/>
                    <a:pt x="120285" y="391784"/>
                    <a:pt x="106955" y="325136"/>
                  </a:cubicBezTo>
                  <a:cubicBezTo>
                    <a:pt x="102964" y="305180"/>
                    <a:pt x="79524" y="293643"/>
                    <a:pt x="73088" y="274336"/>
                  </a:cubicBezTo>
                  <a:cubicBezTo>
                    <a:pt x="62231" y="241764"/>
                    <a:pt x="63603" y="206252"/>
                    <a:pt x="56155" y="172736"/>
                  </a:cubicBezTo>
                  <a:cubicBezTo>
                    <a:pt x="17770" y="0"/>
                    <a:pt x="66244" y="253802"/>
                    <a:pt x="5355" y="71136"/>
                  </a:cubicBezTo>
                  <a:cubicBezTo>
                    <a:pt x="0" y="55072"/>
                    <a:pt x="5355" y="37269"/>
                    <a:pt x="5355" y="20336"/>
                  </a:cubicBezTo>
                </a:path>
              </a:pathLst>
            </a:custGeom>
            <a:ln w="762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659467" y="3933001"/>
              <a:ext cx="626533" cy="114066"/>
            </a:xfrm>
            <a:custGeom>
              <a:avLst/>
              <a:gdLst>
                <a:gd name="connsiteX0" fmla="*/ 0 w 626533"/>
                <a:gd name="connsiteY0" fmla="*/ 114066 h 114066"/>
                <a:gd name="connsiteX1" fmla="*/ 16933 w 626533"/>
                <a:gd name="connsiteY1" fmla="*/ 63266 h 114066"/>
                <a:gd name="connsiteX2" fmla="*/ 84666 w 626533"/>
                <a:gd name="connsiteY2" fmla="*/ 46332 h 114066"/>
                <a:gd name="connsiteX3" fmla="*/ 135466 w 626533"/>
                <a:gd name="connsiteY3" fmla="*/ 29399 h 114066"/>
                <a:gd name="connsiteX4" fmla="*/ 626533 w 626533"/>
                <a:gd name="connsiteY4" fmla="*/ 12466 h 1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533" h="114066">
                  <a:moveTo>
                    <a:pt x="0" y="114066"/>
                  </a:moveTo>
                  <a:cubicBezTo>
                    <a:pt x="5644" y="97133"/>
                    <a:pt x="2995" y="74416"/>
                    <a:pt x="16933" y="63266"/>
                  </a:cubicBezTo>
                  <a:cubicBezTo>
                    <a:pt x="35106" y="48728"/>
                    <a:pt x="62289" y="52726"/>
                    <a:pt x="84666" y="46332"/>
                  </a:cubicBezTo>
                  <a:cubicBezTo>
                    <a:pt x="101828" y="41428"/>
                    <a:pt x="117860" y="32333"/>
                    <a:pt x="135466" y="29399"/>
                  </a:cubicBezTo>
                  <a:cubicBezTo>
                    <a:pt x="311865" y="0"/>
                    <a:pt x="431554" y="12466"/>
                    <a:pt x="626533" y="12466"/>
                  </a:cubicBezTo>
                </a:path>
              </a:pathLst>
            </a:custGeom>
            <a:ln w="762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507067" y="4402667"/>
              <a:ext cx="795866" cy="159413"/>
            </a:xfrm>
            <a:custGeom>
              <a:avLst/>
              <a:gdLst>
                <a:gd name="connsiteX0" fmla="*/ 0 w 795866"/>
                <a:gd name="connsiteY0" fmla="*/ 0 h 159413"/>
                <a:gd name="connsiteX1" fmla="*/ 220133 w 795866"/>
                <a:gd name="connsiteY1" fmla="*/ 16933 h 159413"/>
                <a:gd name="connsiteX2" fmla="*/ 321733 w 795866"/>
                <a:gd name="connsiteY2" fmla="*/ 50800 h 159413"/>
                <a:gd name="connsiteX3" fmla="*/ 372533 w 795866"/>
                <a:gd name="connsiteY3" fmla="*/ 67733 h 159413"/>
                <a:gd name="connsiteX4" fmla="*/ 643466 w 795866"/>
                <a:gd name="connsiteY4" fmla="*/ 84666 h 159413"/>
                <a:gd name="connsiteX5" fmla="*/ 795866 w 795866"/>
                <a:gd name="connsiteY5" fmla="*/ 135466 h 1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866" h="159413">
                  <a:moveTo>
                    <a:pt x="0" y="0"/>
                  </a:moveTo>
                  <a:cubicBezTo>
                    <a:pt x="73378" y="5644"/>
                    <a:pt x="147439" y="5455"/>
                    <a:pt x="220133" y="16933"/>
                  </a:cubicBezTo>
                  <a:cubicBezTo>
                    <a:pt x="255395" y="22501"/>
                    <a:pt x="287866" y="39511"/>
                    <a:pt x="321733" y="50800"/>
                  </a:cubicBezTo>
                  <a:cubicBezTo>
                    <a:pt x="338666" y="56444"/>
                    <a:pt x="354718" y="66620"/>
                    <a:pt x="372533" y="67733"/>
                  </a:cubicBezTo>
                  <a:lnTo>
                    <a:pt x="643466" y="84666"/>
                  </a:lnTo>
                  <a:cubicBezTo>
                    <a:pt x="718213" y="159413"/>
                    <a:pt x="670319" y="135466"/>
                    <a:pt x="795866" y="135466"/>
                  </a:cubicBezTo>
                </a:path>
              </a:pathLst>
            </a:custGeom>
            <a:ln w="762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92683" y="990600"/>
              <a:ext cx="2590800" cy="914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Suspect’s Track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62400" y="1295400"/>
              <a:ext cx="2590800" cy="914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Information</a:t>
              </a:r>
            </a:p>
            <a:p>
              <a:pPr algn="ctr"/>
              <a:r>
                <a:rPr lang="en-US" dirty="0" smtClean="0"/>
                <a:t>Structure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24600" y="1295400"/>
              <a:ext cx="2590800" cy="914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Missing Puzzle Pieces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86400" y="3200400"/>
              <a:ext cx="2819400" cy="1600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Decision: Are the suspects working together?</a:t>
              </a:r>
              <a:endParaRPr lang="en-US" sz="2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57800" y="5029200"/>
              <a:ext cx="2819400" cy="1600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Most Important</a:t>
              </a:r>
            </a:p>
            <a:p>
              <a:pPr algn="ctr"/>
              <a:r>
                <a:rPr lang="en-US" sz="2400" dirty="0" smtClean="0"/>
                <a:t>Piece to be filled</a:t>
              </a:r>
              <a:endParaRPr lang="en-US" sz="24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743200" y="2895600"/>
              <a:ext cx="914400" cy="609600"/>
            </a:xfrm>
            <a:prstGeom prst="ellipse">
              <a:avLst/>
            </a:prstGeom>
            <a:noFill/>
            <a:ln w="57150" cap="flat" cmpd="sng" algn="ctr">
              <a:solidFill>
                <a:schemeClr val="accent1">
                  <a:shade val="70000"/>
                  <a:satMod val="1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76400" y="5257800"/>
              <a:ext cx="914400" cy="609600"/>
            </a:xfrm>
            <a:prstGeom prst="ellipse">
              <a:avLst/>
            </a:prstGeom>
            <a:noFill/>
            <a:ln w="57150" cap="flat" cmpd="sng" algn="ctr">
              <a:solidFill>
                <a:schemeClr val="accent1">
                  <a:shade val="70000"/>
                  <a:satMod val="1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90600" y="3810000"/>
              <a:ext cx="914400" cy="1066800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10" descr="ARL 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400800"/>
            <a:ext cx="4286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4" name="Picture 11" descr="Net_Sci_CTA_Logo_cropped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29600" y="6400800"/>
            <a:ext cx="714375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Inference Problem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15590" y="1295400"/>
            <a:ext cx="5317067" cy="175432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Challenges:</a:t>
            </a:r>
          </a:p>
          <a:p>
            <a:pPr>
              <a:buFont typeface="Arial"/>
              <a:buChar char="•"/>
            </a:pPr>
            <a:r>
              <a:rPr lang="en-US" dirty="0" smtClean="0"/>
              <a:t>   Map decision to query on information structure</a:t>
            </a:r>
          </a:p>
          <a:p>
            <a:pPr marL="241300" indent="-223838">
              <a:buFont typeface="Arial" pitchFamily="34" charset="0"/>
              <a:buChar char="•"/>
            </a:pPr>
            <a:r>
              <a:rPr lang="en-US" dirty="0" smtClean="0"/>
              <a:t>Infer missing pieces from existing data/prior knowledge </a:t>
            </a:r>
            <a:r>
              <a:rPr lang="en-US" b="1" i="1" dirty="0" smtClean="0"/>
              <a:t>with sufficient quality for intended use</a:t>
            </a:r>
            <a:endParaRPr lang="en-US" b="1" dirty="0" smtClean="0"/>
          </a:p>
          <a:p>
            <a:pPr marL="241300" indent="-223838">
              <a:buFont typeface="Arial" pitchFamily="34" charset="0"/>
              <a:buChar char="•"/>
            </a:pPr>
            <a:r>
              <a:rPr lang="en-US" dirty="0" smtClean="0"/>
              <a:t>Negotiate with wireless network to </a:t>
            </a:r>
            <a:r>
              <a:rPr lang="en-US" b="1" i="1" dirty="0" smtClean="0"/>
              <a:t>get highest quality of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Optimizing </a:t>
            </a:r>
            <a:r>
              <a:rPr lang="en-US" dirty="0" err="1" smtClean="0"/>
              <a:t>QoI</a:t>
            </a:r>
            <a:r>
              <a:rPr lang="en-US" dirty="0" smtClean="0"/>
              <a:t> in Wireless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9955" y="1556619"/>
            <a:ext cx="7332656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What are the benefits of </a:t>
            </a:r>
            <a:r>
              <a:rPr lang="en-US" sz="2400" dirty="0" err="1" smtClean="0"/>
              <a:t>QoI</a:t>
            </a:r>
            <a:r>
              <a:rPr lang="en-US" sz="2400" dirty="0" smtClean="0"/>
              <a:t>-enabled wireless networks?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87345" y="2249116"/>
            <a:ext cx="665789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Hasn’t existing networking research addressed this?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06620" y="3686730"/>
            <a:ext cx="162195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Experiment</a:t>
            </a:r>
            <a:endParaRPr lang="en-US" sz="2400" dirty="0"/>
          </a:p>
        </p:txBody>
      </p:sp>
      <p:pic>
        <p:nvPicPr>
          <p:cNvPr id="8" name="Picture 7" descr="top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235200" y="3039244"/>
            <a:ext cx="6908800" cy="165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6620" y="5054775"/>
            <a:ext cx="125872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Scenario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649148" y="5054775"/>
            <a:ext cx="394628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Need real-time video of a neighborhood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95020" y="5904227"/>
            <a:ext cx="452584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Need to know activity at mid-day near a tower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391" y="5508286"/>
            <a:ext cx="274553" cy="27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A Best-Effort Network</a:t>
            </a:r>
            <a:endParaRPr lang="en-US" dirty="0">
              <a:latin typeface="Calibri" charset="0"/>
            </a:endParaRPr>
          </a:p>
        </p:txBody>
      </p:sp>
      <p:pic>
        <p:nvPicPr>
          <p:cNvPr id="3" name="double_10 - Computer.m4v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12" y="2635329"/>
            <a:ext cx="4355538" cy="3867152"/>
          </a:xfrm>
        </p:spPr>
      </p:pic>
      <p:pic>
        <p:nvPicPr>
          <p:cNvPr id="6" name="double_11 - Computer.m4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2479" y="2635329"/>
            <a:ext cx="4495843" cy="386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366" y="1330990"/>
            <a:ext cx="383639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 a best-effort network, the network</a:t>
            </a:r>
          </a:p>
          <a:p>
            <a:pPr algn="ctr"/>
            <a:r>
              <a:rPr lang="en-US" dirty="0" smtClean="0"/>
              <a:t>attempts to deliver traffic as best it can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2520" y="1330990"/>
            <a:ext cx="302408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Video quality not sufficient for</a:t>
            </a:r>
          </a:p>
          <a:p>
            <a:pPr algn="ctr"/>
            <a:r>
              <a:rPr lang="en-US" dirty="0" smtClean="0"/>
              <a:t>decision-making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15590" y="2265997"/>
            <a:ext cx="134976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Tower Video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955" y="2265997"/>
            <a:ext cx="158870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Real-time Feed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libri" charset="0"/>
              </a:rPr>
              <a:t>QoS</a:t>
            </a:r>
            <a:r>
              <a:rPr lang="en-US" dirty="0" smtClean="0">
                <a:latin typeface="Calibri" charset="0"/>
              </a:rPr>
              <a:t>-Enabled Network</a:t>
            </a:r>
            <a:endParaRPr lang="en-US" dirty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0019" y="54203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11_3 - Computer.m4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6134" y="2523417"/>
            <a:ext cx="4395958" cy="3728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58298" y="2146451"/>
            <a:ext cx="158870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Real-time Feed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9842" y="1782466"/>
            <a:ext cx="394256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 a </a:t>
            </a:r>
            <a:r>
              <a:rPr lang="en-US" dirty="0" err="1" smtClean="0"/>
              <a:t>QoS</a:t>
            </a:r>
            <a:r>
              <a:rPr lang="en-US" dirty="0" smtClean="0"/>
              <a:t>-enabled network, the network</a:t>
            </a:r>
          </a:p>
          <a:p>
            <a:pPr algn="ctr"/>
            <a:r>
              <a:rPr lang="en-US" dirty="0" smtClean="0"/>
              <a:t>provides service guarantees by explicitly</a:t>
            </a:r>
          </a:p>
          <a:p>
            <a:pPr algn="ctr"/>
            <a:r>
              <a:rPr lang="en-US" dirty="0" smtClean="0"/>
              <a:t>reserving network resources and may</a:t>
            </a:r>
          </a:p>
          <a:p>
            <a:pPr algn="ctr"/>
            <a:r>
              <a:rPr lang="en-US" dirty="0" smtClean="0"/>
              <a:t>p</a:t>
            </a:r>
            <a:r>
              <a:rPr lang="en-US" smtClean="0"/>
              <a:t>erform </a:t>
            </a:r>
            <a:r>
              <a:rPr lang="en-US" dirty="0" smtClean="0"/>
              <a:t>admission control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268" y="3462081"/>
            <a:ext cx="428960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two videos can only be delivered</a:t>
            </a:r>
          </a:p>
          <a:p>
            <a:pPr algn="ctr"/>
            <a:r>
              <a:rPr lang="en-US" dirty="0" smtClean="0"/>
              <a:t>sequentially: not enough network</a:t>
            </a:r>
          </a:p>
          <a:p>
            <a:pPr algn="ctr"/>
            <a:r>
              <a:rPr lang="en-US" dirty="0" smtClean="0"/>
              <a:t>capacity to achieve concurrent transmission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2093" y="5235729"/>
            <a:ext cx="365997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Can violate  timeliness requirements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9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A </a:t>
            </a:r>
            <a:r>
              <a:rPr lang="en-US" dirty="0" err="1" smtClean="0">
                <a:latin typeface="Calibri" charset="0"/>
              </a:rPr>
              <a:t>QoI</a:t>
            </a:r>
            <a:r>
              <a:rPr lang="en-US" dirty="0" smtClean="0">
                <a:latin typeface="Calibri" charset="0"/>
              </a:rPr>
              <a:t>-Enabled Network</a:t>
            </a:r>
            <a:endParaRPr lang="en-US" dirty="0">
              <a:latin typeface="Calibri" charset="0"/>
            </a:endParaRPr>
          </a:p>
        </p:txBody>
      </p:sp>
      <p:pic>
        <p:nvPicPr>
          <p:cNvPr id="3" name="10_im - Computer.m4v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275" y="2279217"/>
            <a:ext cx="4324183" cy="3972350"/>
          </a:xfrm>
        </p:spPr>
      </p:pic>
      <p:pic>
        <p:nvPicPr>
          <p:cNvPr id="4" name="11_3 - Computer.m4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5053" y="2279217"/>
            <a:ext cx="4395958" cy="3972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6408" y="1009368"/>
            <a:ext cx="607731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 a </a:t>
            </a:r>
            <a:r>
              <a:rPr lang="en-US" dirty="0" err="1" smtClean="0"/>
              <a:t>QoI</a:t>
            </a:r>
            <a:r>
              <a:rPr lang="en-US" dirty="0" smtClean="0"/>
              <a:t>-enabled network, the source can extract image frames</a:t>
            </a:r>
          </a:p>
          <a:p>
            <a:pPr algn="ctr"/>
            <a:r>
              <a:rPr lang="en-US" dirty="0" smtClean="0"/>
              <a:t>showing activity near tower at midday, and transmit them </a:t>
            </a:r>
          </a:p>
          <a:p>
            <a:pPr algn="ctr"/>
            <a:r>
              <a:rPr lang="en-US" dirty="0" smtClean="0"/>
              <a:t>concurrently with video feed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5590" y="2070637"/>
            <a:ext cx="147295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Tower Images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69955" y="2070637"/>
            <a:ext cx="158870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Real-time Feed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A </a:t>
            </a:r>
            <a:r>
              <a:rPr lang="en-US" dirty="0" err="1" smtClean="0">
                <a:latin typeface="Calibri" charset="0"/>
              </a:rPr>
              <a:t>QoI</a:t>
            </a:r>
            <a:r>
              <a:rPr lang="en-US" dirty="0" smtClean="0">
                <a:latin typeface="Calibri" charset="0"/>
              </a:rPr>
              <a:t>-Enabled Network</a:t>
            </a:r>
            <a:endParaRPr lang="en-US" dirty="0">
              <a:latin typeface="Calibri" charset="0"/>
            </a:endParaRPr>
          </a:p>
        </p:txBody>
      </p:sp>
      <p:pic>
        <p:nvPicPr>
          <p:cNvPr id="3" name="10_im - Computer.m4v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275" y="2279217"/>
            <a:ext cx="4324183" cy="3972350"/>
          </a:xfrm>
        </p:spPr>
      </p:pic>
      <p:pic>
        <p:nvPicPr>
          <p:cNvPr id="4" name="11_3 - Computer.m4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5053" y="2279217"/>
            <a:ext cx="4395958" cy="3972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6408" y="1009368"/>
            <a:ext cx="607731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 a </a:t>
            </a:r>
            <a:r>
              <a:rPr lang="en-US" dirty="0" err="1" smtClean="0"/>
              <a:t>QoI</a:t>
            </a:r>
            <a:r>
              <a:rPr lang="en-US" dirty="0" smtClean="0"/>
              <a:t>-enabled network, the source can extract image frames</a:t>
            </a:r>
          </a:p>
          <a:p>
            <a:pPr algn="ctr"/>
            <a:r>
              <a:rPr lang="en-US" dirty="0" smtClean="0"/>
              <a:t>showing activity near tower at midday, and transmit them </a:t>
            </a:r>
          </a:p>
          <a:p>
            <a:pPr algn="ctr"/>
            <a:r>
              <a:rPr lang="en-US" dirty="0" smtClean="0"/>
              <a:t>concurrently with video feed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5590" y="2070637"/>
            <a:ext cx="147295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Tower Images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69955" y="2070637"/>
            <a:ext cx="158870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Real-time Feed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7784" y="2965418"/>
            <a:ext cx="33307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How does analyst know</a:t>
            </a:r>
          </a:p>
          <a:p>
            <a:pPr algn="ctr"/>
            <a:r>
              <a:rPr lang="en-US" dirty="0" smtClean="0"/>
              <a:t>what transformation is sufficient?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3200472" y="2037335"/>
            <a:ext cx="1032720" cy="8234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34590" y="4297951"/>
            <a:ext cx="2199891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err="1" smtClean="0"/>
              <a:t>QoI</a:t>
            </a:r>
            <a:r>
              <a:rPr lang="en-US" sz="2800" dirty="0" smtClean="0"/>
              <a:t> Functions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054884" y="2965419"/>
            <a:ext cx="3685361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How does the network determine</a:t>
            </a:r>
          </a:p>
          <a:p>
            <a:pPr algn="ctr"/>
            <a:r>
              <a:rPr lang="en-US" dirty="0" smtClean="0"/>
              <a:t>that the two requests for information</a:t>
            </a:r>
          </a:p>
          <a:p>
            <a:pPr algn="ctr"/>
            <a:r>
              <a:rPr lang="en-US" dirty="0" smtClean="0"/>
              <a:t>can be simultaneously satisfied?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3088545" y="2439969"/>
            <a:ext cx="3181411" cy="525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6185503" y="2524423"/>
            <a:ext cx="525451" cy="356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5701" y="4450351"/>
            <a:ext cx="3191899" cy="13849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Operational</a:t>
            </a:r>
          </a:p>
          <a:p>
            <a:pPr algn="ctr"/>
            <a:r>
              <a:rPr lang="en-US" sz="2800" dirty="0" smtClean="0"/>
              <a:t>Information-Content</a:t>
            </a:r>
          </a:p>
          <a:p>
            <a:pPr algn="ctr"/>
            <a:r>
              <a:rPr lang="en-US" sz="2800" dirty="0" smtClean="0"/>
              <a:t>Capacity</a:t>
            </a:r>
            <a:endParaRPr lang="en-US" sz="28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2" grpId="0" animBg="1"/>
      <p:bldP spid="13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QoI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1607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FAA79FD9-D69A-4759-9791-F2DAE5A4DED2}" type="slidenum">
              <a:rPr lang="en-US">
                <a:latin typeface="Gill Sans"/>
                <a:ea typeface="ヒラギノ角ゴ ProN W3"/>
                <a:cs typeface="ヒラギノ角ゴ ProN W3"/>
                <a:sym typeface="Gill Sans"/>
              </a:rPr>
              <a:pPr/>
              <a:t>26</a:t>
            </a:fld>
            <a:endParaRPr lang="en-US">
              <a:latin typeface="Gill Sans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160775" name="TextBox 7"/>
          <p:cNvSpPr txBox="1">
            <a:spLocks noChangeArrowheads="1"/>
          </p:cNvSpPr>
          <p:nvPr/>
        </p:nvSpPr>
        <p:spPr bwMode="auto">
          <a:xfrm>
            <a:off x="4732636" y="862175"/>
            <a:ext cx="436095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800" dirty="0" err="1" smtClean="0"/>
              <a:t>LaPorta</a:t>
            </a:r>
            <a:r>
              <a:rPr lang="en-US" sz="1800" dirty="0"/>
              <a:t>, Cook, </a:t>
            </a:r>
            <a:r>
              <a:rPr lang="en-US" sz="1800" dirty="0" err="1"/>
              <a:t>Cirincione</a:t>
            </a:r>
            <a:r>
              <a:rPr lang="en-US" sz="1800" dirty="0"/>
              <a:t>,</a:t>
            </a:r>
            <a:r>
              <a:rPr lang="en-US" sz="1800" dirty="0" smtClean="0"/>
              <a:t> Sullivan, Govindan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615590" y="2246656"/>
            <a:ext cx="72327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Task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96899" y="4229919"/>
            <a:ext cx="2085276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Acceptable </a:t>
            </a:r>
            <a:r>
              <a:rPr lang="en-US" sz="2400" dirty="0" err="1" smtClean="0"/>
              <a:t>QoI</a:t>
            </a:r>
            <a:endParaRPr lang="en-US" sz="2400" dirty="0"/>
          </a:p>
        </p:txBody>
      </p:sp>
      <p:sp>
        <p:nvSpPr>
          <p:cNvPr id="13" name="Down Arrow 12"/>
          <p:cNvSpPr/>
          <p:nvPr/>
        </p:nvSpPr>
        <p:spPr>
          <a:xfrm>
            <a:off x="1744005" y="2929620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64855" y="1831157"/>
            <a:ext cx="3920965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Need accurate scanned image</a:t>
            </a:r>
          </a:p>
          <a:p>
            <a:pPr algn="ctr"/>
            <a:r>
              <a:rPr lang="en-US" sz="2400" dirty="0" smtClean="0"/>
              <a:t>within 1 second</a:t>
            </a:r>
            <a:endParaRPr lang="en-US" sz="2400" dirty="0"/>
          </a:p>
        </p:txBody>
      </p:sp>
      <p:sp>
        <p:nvSpPr>
          <p:cNvPr id="15" name="Down Arrow 14"/>
          <p:cNvSpPr/>
          <p:nvPr/>
        </p:nvSpPr>
        <p:spPr>
          <a:xfrm>
            <a:off x="6031862" y="2838561"/>
            <a:ext cx="484632" cy="5965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 b="3622"/>
          <a:stretch>
            <a:fillRect/>
          </a:stretch>
        </p:blipFill>
        <p:spPr bwMode="auto">
          <a:xfrm>
            <a:off x="4412929" y="3675873"/>
            <a:ext cx="3751262" cy="298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325245" y="3435104"/>
            <a:ext cx="2768343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 higher compression,</a:t>
            </a:r>
          </a:p>
          <a:p>
            <a:pPr algn="ctr"/>
            <a:r>
              <a:rPr lang="en-US" dirty="0" smtClean="0"/>
              <a:t>loss of recognition accuracy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6516495" y="4081434"/>
            <a:ext cx="1647697" cy="1079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96423" y="3435104"/>
            <a:ext cx="267434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 lower compression,</a:t>
            </a:r>
          </a:p>
          <a:p>
            <a:pPr algn="ctr"/>
            <a:r>
              <a:rPr lang="en-US" dirty="0" smtClean="0"/>
              <a:t>timeliness may be violated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0" idx="2"/>
          </p:cNvCxnSpPr>
          <p:nvPr/>
        </p:nvCxnSpPr>
        <p:spPr>
          <a:xfrm rot="16200000" flipH="1">
            <a:off x="4676032" y="4238997"/>
            <a:ext cx="610149" cy="29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36197" y="1887182"/>
            <a:ext cx="4201180" cy="3558756"/>
            <a:chOff x="247046" y="2934119"/>
            <a:chExt cx="5164334" cy="3726946"/>
          </a:xfrm>
        </p:grpSpPr>
        <p:sp>
          <p:nvSpPr>
            <p:cNvPr id="21" name="Down Arrow 20"/>
            <p:cNvSpPr/>
            <p:nvPr/>
          </p:nvSpPr>
          <p:spPr>
            <a:xfrm>
              <a:off x="3273057" y="4825109"/>
              <a:ext cx="223855" cy="38989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7046" y="2934119"/>
              <a:ext cx="2737088" cy="143039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Identity of Person</a:t>
              </a:r>
            </a:p>
            <a:p>
              <a:r>
                <a:rPr lang="en-US" sz="1600" dirty="0" smtClean="0"/>
                <a:t>Confidence=High</a:t>
              </a:r>
            </a:p>
            <a:p>
              <a:r>
                <a:rPr lang="en-US" sz="1600" dirty="0" smtClean="0"/>
                <a:t>Location=West side of X</a:t>
              </a:r>
            </a:p>
            <a:p>
              <a:r>
                <a:rPr lang="en-US" sz="1600" dirty="0" smtClean="0"/>
                <a:t>Time=12:01pm</a:t>
              </a:r>
            </a:p>
            <a:p>
              <a:r>
                <a:rPr lang="en-US" sz="1600" dirty="0" smtClean="0"/>
                <a:t>Within=30 seconds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3962" y="4741392"/>
              <a:ext cx="2420967" cy="9991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Location=West side of X</a:t>
              </a:r>
            </a:p>
            <a:p>
              <a:r>
                <a:rPr lang="en-US" sz="1400" dirty="0" smtClean="0"/>
                <a:t>Time=12:01-12:02pm</a:t>
              </a:r>
            </a:p>
            <a:p>
              <a:r>
                <a:rPr lang="en-US" sz="1400" dirty="0" smtClean="0"/>
                <a:t>Type=HD 1080p</a:t>
              </a:r>
            </a:p>
            <a:p>
              <a:r>
                <a:rPr lang="en-US" sz="1400" dirty="0" smtClean="0"/>
                <a:t>Within=25 seconds</a:t>
              </a:r>
              <a:endParaRPr lang="en-US" sz="1400" dirty="0"/>
            </a:p>
          </p:txBody>
        </p:sp>
        <p:grpSp>
          <p:nvGrpSpPr>
            <p:cNvPr id="25" name="Group 34"/>
            <p:cNvGrpSpPr/>
            <p:nvPr/>
          </p:nvGrpSpPr>
          <p:grpSpPr>
            <a:xfrm>
              <a:off x="3575432" y="3502052"/>
              <a:ext cx="1458205" cy="1489412"/>
              <a:chOff x="3520178" y="2692394"/>
              <a:chExt cx="2159566" cy="2203185"/>
            </a:xfrm>
          </p:grpSpPr>
          <p:pic>
            <p:nvPicPr>
              <p:cNvPr id="39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6000" y="2692400"/>
                <a:ext cx="2032000" cy="1473200"/>
              </a:xfrm>
              <a:prstGeom prst="rect">
                <a:avLst/>
              </a:prstGeom>
            </p:spPr>
          </p:pic>
          <p:grpSp>
            <p:nvGrpSpPr>
              <p:cNvPr id="40" name="Group 30"/>
              <p:cNvGrpSpPr/>
              <p:nvPr/>
            </p:nvGrpSpPr>
            <p:grpSpPr>
              <a:xfrm>
                <a:off x="3727869" y="2692394"/>
                <a:ext cx="1663918" cy="979240"/>
                <a:chOff x="3430560" y="4615240"/>
                <a:chExt cx="2659200" cy="1581273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4219520" y="4888331"/>
                  <a:ext cx="250880" cy="273091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5838880" y="5923422"/>
                  <a:ext cx="250880" cy="273091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5713440" y="4615240"/>
                  <a:ext cx="250880" cy="273091"/>
                </a:xfrm>
                <a:prstGeom prst="ellipse">
                  <a:avLst/>
                </a:prstGeom>
                <a:solidFill>
                  <a:srgbClr val="66006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425840" y="5650331"/>
                  <a:ext cx="250880" cy="273091"/>
                </a:xfrm>
                <a:prstGeom prst="ellipse">
                  <a:avLst/>
                </a:prstGeom>
                <a:solidFill>
                  <a:srgbClr val="CCFFCC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3430560" y="5224840"/>
                  <a:ext cx="250880" cy="273091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5337120" y="5361385"/>
                  <a:ext cx="250880" cy="273091"/>
                </a:xfrm>
                <a:prstGeom prst="ellipse">
                  <a:avLst/>
                </a:prstGeom>
                <a:solidFill>
                  <a:srgbClr val="C0504D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/>
                <p:cNvCxnSpPr>
                  <a:stCxn id="46" idx="6"/>
                  <a:endCxn id="42" idx="2"/>
                </p:cNvCxnSpPr>
                <p:nvPr/>
              </p:nvCxnSpPr>
              <p:spPr>
                <a:xfrm flipV="1">
                  <a:off x="3681440" y="5024877"/>
                  <a:ext cx="538080" cy="33650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>
                  <a:stCxn id="42" idx="6"/>
                  <a:endCxn id="44" idx="2"/>
                </p:cNvCxnSpPr>
                <p:nvPr/>
              </p:nvCxnSpPr>
              <p:spPr>
                <a:xfrm flipV="1">
                  <a:off x="4470400" y="4751786"/>
                  <a:ext cx="1243040" cy="27309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>
                  <a:stCxn id="42" idx="5"/>
                  <a:endCxn id="45" idx="0"/>
                </p:cNvCxnSpPr>
                <p:nvPr/>
              </p:nvCxnSpPr>
              <p:spPr>
                <a:xfrm rot="16200000" flipH="1">
                  <a:off x="4228018" y="5327069"/>
                  <a:ext cx="528902" cy="11762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5" idx="7"/>
                  <a:endCxn id="47" idx="2"/>
                </p:cNvCxnSpPr>
                <p:nvPr/>
              </p:nvCxnSpPr>
              <p:spPr>
                <a:xfrm rot="5400000" flipH="1" flipV="1">
                  <a:off x="4892353" y="5245558"/>
                  <a:ext cx="192393" cy="69714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42"/>
                <p:cNvCxnSpPr>
                  <a:stCxn id="45" idx="7"/>
                  <a:endCxn id="44" idx="3"/>
                </p:cNvCxnSpPr>
                <p:nvPr/>
              </p:nvCxnSpPr>
              <p:spPr>
                <a:xfrm rot="5400000" flipH="1" flipV="1">
                  <a:off x="4774087" y="4714230"/>
                  <a:ext cx="841986" cy="1110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stCxn id="47" idx="5"/>
                  <a:endCxn id="43" idx="1"/>
                </p:cNvCxnSpPr>
                <p:nvPr/>
              </p:nvCxnSpPr>
              <p:spPr>
                <a:xfrm rot="16200000" flipH="1">
                  <a:off x="5528974" y="5616768"/>
                  <a:ext cx="368932" cy="32436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46" idx="5"/>
                  <a:endCxn id="45" idx="1"/>
                </p:cNvCxnSpPr>
                <p:nvPr/>
              </p:nvCxnSpPr>
              <p:spPr>
                <a:xfrm rot="16200000" flipH="1">
                  <a:off x="3937447" y="5165190"/>
                  <a:ext cx="232386" cy="81788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45" idx="5"/>
                  <a:endCxn id="43" idx="2"/>
                </p:cNvCxnSpPr>
                <p:nvPr/>
              </p:nvCxnSpPr>
              <p:spPr>
                <a:xfrm rot="16200000" flipH="1">
                  <a:off x="5151160" y="5372247"/>
                  <a:ext cx="176539" cy="119890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44" idx="4"/>
                  <a:endCxn id="43" idx="0"/>
                </p:cNvCxnSpPr>
                <p:nvPr/>
              </p:nvCxnSpPr>
              <p:spPr>
                <a:xfrm rot="16200000" flipH="1">
                  <a:off x="5384055" y="5343156"/>
                  <a:ext cx="1035091" cy="12544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3520178" y="4157480"/>
                <a:ext cx="2159566" cy="73809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Information Network</a:t>
                </a:r>
                <a:endParaRPr lang="en-US" sz="1200" dirty="0"/>
              </a:p>
            </p:txBody>
          </p:sp>
        </p:grpSp>
        <p:grpSp>
          <p:nvGrpSpPr>
            <p:cNvPr id="26" name="Group 47"/>
            <p:cNvGrpSpPr/>
            <p:nvPr/>
          </p:nvGrpSpPr>
          <p:grpSpPr>
            <a:xfrm>
              <a:off x="3281500" y="5157316"/>
              <a:ext cx="2129880" cy="1503749"/>
              <a:chOff x="1504360" y="5015997"/>
              <a:chExt cx="2533792" cy="1838753"/>
            </a:xfrm>
          </p:grpSpPr>
          <p:grpSp>
            <p:nvGrpSpPr>
              <p:cNvPr id="27" name="Group 33"/>
              <p:cNvGrpSpPr/>
              <p:nvPr/>
            </p:nvGrpSpPr>
            <p:grpSpPr>
              <a:xfrm>
                <a:off x="2018734" y="5015997"/>
                <a:ext cx="1559706" cy="1506407"/>
                <a:chOff x="711199" y="1663236"/>
                <a:chExt cx="4673600" cy="4730880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199" y="2032000"/>
                  <a:ext cx="1769533" cy="1042328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47999" y="1663236"/>
                  <a:ext cx="1769533" cy="1042328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1199" y="3921256"/>
                  <a:ext cx="1346199" cy="1078032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7398" y="5270221"/>
                  <a:ext cx="1403471" cy="1123895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30133" y="3597744"/>
                  <a:ext cx="1354666" cy="1083735"/>
                </a:xfrm>
                <a:prstGeom prst="rect">
                  <a:avLst/>
                </a:prstGeom>
              </p:spPr>
            </p:pic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3460869" y="2705564"/>
                  <a:ext cx="823264" cy="664169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 rot="16200000" flipH="1">
                  <a:off x="1463219" y="3668507"/>
                  <a:ext cx="1924960" cy="736602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2480732" y="2489200"/>
                  <a:ext cx="567267" cy="21636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 rot="10800000" flipV="1">
                  <a:off x="3460869" y="4681473"/>
                  <a:ext cx="823264" cy="588748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>
                  <a:endCxn id="29" idx="2"/>
                </p:cNvCxnSpPr>
                <p:nvPr/>
              </p:nvCxnSpPr>
              <p:spPr>
                <a:xfrm rot="5400000" flipH="1" flipV="1">
                  <a:off x="1017985" y="3343276"/>
                  <a:ext cx="846928" cy="309033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/>
              <p:cNvSpPr txBox="1"/>
              <p:nvPr/>
            </p:nvSpPr>
            <p:spPr>
              <a:xfrm>
                <a:off x="1504360" y="6488669"/>
                <a:ext cx="2533792" cy="36608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Communication Network</a:t>
                </a:r>
                <a:endParaRPr lang="en-US" sz="1200" dirty="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QoI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162818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ea typeface="ＭＳ Ｐゴシック"/>
                <a:cs typeface="ＭＳ Ｐゴシック"/>
              </a:rPr>
              <a:t>Encouraging result</a:t>
            </a:r>
          </a:p>
          <a:p>
            <a:pPr lvl="1"/>
            <a:r>
              <a:rPr lang="en-US" sz="2400" dirty="0" smtClean="0">
                <a:ea typeface="ＭＳ Ｐゴシック"/>
              </a:rPr>
              <a:t>For some images, there exist tradeoffs in application accuracy vs. information quality, which can be exploited by our framework</a:t>
            </a:r>
          </a:p>
          <a:p>
            <a:r>
              <a:rPr lang="en-US" sz="2800" dirty="0" smtClean="0">
                <a:ea typeface="ＭＳ Ｐゴシック"/>
                <a:cs typeface="ＭＳ Ｐゴシック"/>
              </a:rPr>
              <a:t>Future work</a:t>
            </a:r>
          </a:p>
          <a:p>
            <a:pPr lvl="1"/>
            <a:r>
              <a:rPr lang="en-US" sz="2400" dirty="0" smtClean="0">
                <a:ea typeface="ＭＳ Ｐゴシック"/>
              </a:rPr>
              <a:t>Generalizing this to other tasks</a:t>
            </a:r>
          </a:p>
          <a:p>
            <a:pPr lvl="1"/>
            <a:r>
              <a:rPr lang="en-US" sz="2400" dirty="0" smtClean="0">
                <a:ea typeface="ＭＳ Ｐゴシック"/>
              </a:rPr>
              <a:t>Extending to multiple dimensions</a:t>
            </a:r>
          </a:p>
          <a:p>
            <a:pPr lvl="1"/>
            <a:r>
              <a:rPr lang="en-US" sz="2400" dirty="0" smtClean="0">
                <a:ea typeface="ＭＳ Ｐゴシック"/>
              </a:rPr>
              <a:t>Incorporating other media, such as audio or video</a:t>
            </a:r>
          </a:p>
          <a:p>
            <a:pPr lvl="2"/>
            <a:r>
              <a:rPr lang="en-US" sz="2400" dirty="0" smtClean="0">
                <a:ea typeface="ＭＳ Ｐゴシック"/>
              </a:rPr>
              <a:t>Leverage earlier work on perception metrics</a:t>
            </a:r>
          </a:p>
        </p:txBody>
      </p:sp>
      <p:sp>
        <p:nvSpPr>
          <p:cNvPr id="162819" name="Slide Number Placeholder 6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129588" y="633730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D53C5E35-23BD-4D5F-981B-C02B9D212093}" type="slidenum">
              <a:rPr lang="en-US" smtClean="0">
                <a:latin typeface="Gill Sans"/>
                <a:ea typeface="ヒラギノ角ゴ ProN W3"/>
                <a:cs typeface="ヒラギノ角ゴ ProN W3"/>
                <a:sym typeface="Gill Sans"/>
              </a:rPr>
              <a:pPr/>
              <a:t>27</a:t>
            </a:fld>
            <a:endParaRPr lang="en-US" smtClean="0">
              <a:latin typeface="Gill Sans"/>
              <a:ea typeface="ヒラギノ角ゴ ProN W3"/>
              <a:cs typeface="ヒラギノ角ゴ ProN W3"/>
              <a:sym typeface="Gill San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QoI</a:t>
            </a:r>
            <a:r>
              <a:rPr lang="en-US" dirty="0" smtClean="0"/>
              <a:t> and Network Information Capacity</a:t>
            </a:r>
            <a:endParaRPr lang="en-US" dirty="0"/>
          </a:p>
        </p:txBody>
      </p:sp>
      <p:sp>
        <p:nvSpPr>
          <p:cNvPr id="17510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129588" y="633730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DE77AEAC-DE43-41F1-B844-115FAFC640A0}" type="slidenum">
              <a:rPr lang="en-US" smtClean="0">
                <a:latin typeface="Gill Sans"/>
                <a:ea typeface="ヒラギノ角ゴ ProN W3"/>
                <a:cs typeface="ヒラギノ角ゴ ProN W3"/>
                <a:sym typeface="Gill Sans"/>
              </a:rPr>
              <a:pPr/>
              <a:t>28</a:t>
            </a:fld>
            <a:endParaRPr lang="en-US" smtClean="0">
              <a:latin typeface="Gill Sans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175108" name="TextBox 5"/>
          <p:cNvSpPr txBox="1">
            <a:spLocks noChangeArrowheads="1"/>
          </p:cNvSpPr>
          <p:nvPr/>
        </p:nvSpPr>
        <p:spPr bwMode="auto">
          <a:xfrm>
            <a:off x="0" y="0"/>
            <a:ext cx="1474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Linkage: C.1.1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1832" y="3130042"/>
            <a:ext cx="2154238" cy="830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dirty="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rPr>
              <a:t>Models of network</a:t>
            </a:r>
          </a:p>
          <a:p>
            <a:pPr algn="ctr">
              <a:defRPr/>
            </a:pPr>
            <a:r>
              <a:rPr lang="en-US" sz="1600" dirty="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rPr>
              <a:t>characteristics, mobility,</a:t>
            </a:r>
          </a:p>
          <a:p>
            <a:pPr algn="ctr">
              <a:defRPr/>
            </a:pPr>
            <a:r>
              <a:rPr lang="en-US" sz="1600" dirty="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rPr>
              <a:t>dynamics</a:t>
            </a:r>
          </a:p>
        </p:txBody>
      </p:sp>
      <p:sp>
        <p:nvSpPr>
          <p:cNvPr id="9" name="Left Arrow 8"/>
          <p:cNvSpPr/>
          <p:nvPr/>
        </p:nvSpPr>
        <p:spPr>
          <a:xfrm>
            <a:off x="4064472" y="3483023"/>
            <a:ext cx="3810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ym typeface="Gill Sans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527941" y="4544640"/>
            <a:ext cx="408432" cy="6096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18734" y="2867038"/>
            <a:ext cx="1559707" cy="1506408"/>
            <a:chOff x="711199" y="1663236"/>
            <a:chExt cx="4673600" cy="473088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199" y="2032000"/>
              <a:ext cx="1769533" cy="104232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7999" y="1663236"/>
              <a:ext cx="1769533" cy="104232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199" y="3921256"/>
              <a:ext cx="1346199" cy="107803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398" y="5270221"/>
              <a:ext cx="1403471" cy="112389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0132" y="3597739"/>
              <a:ext cx="1354667" cy="1083734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>
              <a:off x="3460869" y="2705564"/>
              <a:ext cx="823264" cy="66416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463219" y="3668507"/>
              <a:ext cx="1924960" cy="73660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2480732" y="2489200"/>
              <a:ext cx="567267" cy="21636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0800000" flipV="1">
              <a:off x="3460869" y="4681473"/>
              <a:ext cx="823264" cy="58874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21" idx="2"/>
            </p:cNvCxnSpPr>
            <p:nvPr/>
          </p:nvCxnSpPr>
          <p:spPr>
            <a:xfrm rot="5400000" flipH="1" flipV="1">
              <a:off x="1017985" y="3343276"/>
              <a:ext cx="846928" cy="30903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ounded Rectangle 30"/>
          <p:cNvSpPr/>
          <p:nvPr/>
        </p:nvSpPr>
        <p:spPr>
          <a:xfrm>
            <a:off x="1310919" y="1510116"/>
            <a:ext cx="2944053" cy="5243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Network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14604" y="2141627"/>
            <a:ext cx="1593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Desired quality</a:t>
            </a:r>
          </a:p>
          <a:p>
            <a:pPr algn="ctr"/>
            <a:r>
              <a:rPr lang="en-US" dirty="0" smtClean="0"/>
              <a:t> of Information</a:t>
            </a:r>
            <a:endParaRPr lang="en-US" dirty="0"/>
          </a:p>
        </p:txBody>
      </p:sp>
      <p:sp>
        <p:nvSpPr>
          <p:cNvPr id="33" name="Down Arrow 32"/>
          <p:cNvSpPr/>
          <p:nvPr/>
        </p:nvSpPr>
        <p:spPr>
          <a:xfrm>
            <a:off x="2219357" y="2250337"/>
            <a:ext cx="223855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2613354" y="2250337"/>
            <a:ext cx="223855" cy="38989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3052379" y="2250337"/>
            <a:ext cx="223855" cy="389893"/>
          </a:xfrm>
          <a:prstGeom prst="down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310919" y="5312429"/>
            <a:ext cx="32434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Which requests can be satisfied?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731456" y="4932876"/>
            <a:ext cx="253390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What is the Operational</a:t>
            </a:r>
          </a:p>
          <a:p>
            <a:pPr algn="ctr"/>
            <a:r>
              <a:rPr lang="en-US" dirty="0" smtClean="0"/>
              <a:t>Information-Content</a:t>
            </a:r>
          </a:p>
          <a:p>
            <a:pPr algn="ctr"/>
            <a:r>
              <a:rPr lang="en-US" dirty="0" smtClean="0"/>
              <a:t>Capacity of the network?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54340" y="862175"/>
            <a:ext cx="464329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LaPorta</a:t>
            </a:r>
            <a:r>
              <a:rPr lang="en-US" dirty="0" smtClean="0"/>
              <a:t>, </a:t>
            </a:r>
            <a:r>
              <a:rPr lang="en-US" dirty="0" err="1" smtClean="0"/>
              <a:t>Psounis</a:t>
            </a:r>
            <a:r>
              <a:rPr lang="en-US" dirty="0" smtClean="0"/>
              <a:t>, </a:t>
            </a:r>
            <a:r>
              <a:rPr lang="en-US" dirty="0" err="1" smtClean="0"/>
              <a:t>Ramanathan</a:t>
            </a:r>
            <a:r>
              <a:rPr lang="en-US" dirty="0" smtClean="0"/>
              <a:t>, </a:t>
            </a:r>
            <a:r>
              <a:rPr lang="en-US" dirty="0" err="1" smtClean="0"/>
              <a:t>Yener</a:t>
            </a:r>
            <a:r>
              <a:rPr lang="en-US" dirty="0" smtClean="0"/>
              <a:t>, Govindan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8" grpId="0" animBg="1"/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OICC Research Contributions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Developed a framework for computing the OICC of a general network</a:t>
            </a:r>
          </a:p>
          <a:p>
            <a:r>
              <a:rPr lang="en-US" sz="3200" dirty="0" smtClean="0"/>
              <a:t>Derived OICC for several canonical networks</a:t>
            </a:r>
          </a:p>
          <a:p>
            <a:r>
              <a:rPr lang="en-US" sz="3200" dirty="0" smtClean="0"/>
              <a:t>Derived </a:t>
            </a:r>
            <a:r>
              <a:rPr lang="en-US" sz="3200" dirty="0" err="1" smtClean="0"/>
              <a:t>symptotic</a:t>
            </a:r>
            <a:r>
              <a:rPr lang="en-US" sz="3200" dirty="0" smtClean="0"/>
              <a:t> performance bounds for realistic finite networks</a:t>
            </a:r>
          </a:p>
          <a:p>
            <a:pPr lvl="1"/>
            <a:r>
              <a:rPr lang="en-US" sz="2800" dirty="0" smtClean="0"/>
              <a:t>Ideas and approaches applied to analysis of JTRS WNW network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Drowning in Data</a:t>
            </a:r>
          </a:p>
        </p:txBody>
      </p:sp>
      <p:sp>
        <p:nvSpPr>
          <p:cNvPr id="27650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730250" cy="304800"/>
          </a:xfrm>
          <a:prstGeom prst="rect">
            <a:avLst/>
          </a:prstGeom>
        </p:spPr>
        <p:txBody>
          <a:bodyPr/>
          <a:lstStyle/>
          <a:p>
            <a:fld id="{774C3129-5924-F942-8CF4-1B1BB3DAAC47}" type="slidenum">
              <a:rPr lang="en-US"/>
              <a:pPr/>
              <a:t>3</a:t>
            </a:fld>
            <a:endParaRPr lang="en-US"/>
          </a:p>
        </p:txBody>
      </p:sp>
      <p:pic>
        <p:nvPicPr>
          <p:cNvPr id="14341" name="Picture 6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81786" y="2666207"/>
            <a:ext cx="1637228" cy="187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7"/>
          <p:cNvGrpSpPr>
            <a:grpSpLocks/>
          </p:cNvGrpSpPr>
          <p:nvPr/>
        </p:nvGrpSpPr>
        <p:grpSpPr bwMode="auto">
          <a:xfrm>
            <a:off x="0" y="1027113"/>
            <a:ext cx="6172200" cy="5602287"/>
            <a:chOff x="0" y="647"/>
            <a:chExt cx="3888" cy="3529"/>
          </a:xfrm>
        </p:grpSpPr>
        <p:cxnSp>
          <p:nvCxnSpPr>
            <p:cNvPr id="71" name="Straight Arrow Connector 70"/>
            <p:cNvCxnSpPr/>
            <p:nvPr/>
          </p:nvCxnSpPr>
          <p:spPr bwMode="auto">
            <a:xfrm rot="5400000" flipH="1" flipV="1">
              <a:off x="1521" y="3231"/>
              <a:ext cx="336" cy="113"/>
            </a:xfrm>
            <a:prstGeom prst="straightConnector1">
              <a:avLst/>
            </a:prstGeom>
            <a:ln w="1143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Hexagon 47"/>
            <p:cNvSpPr/>
            <p:nvPr/>
          </p:nvSpPr>
          <p:spPr bwMode="auto">
            <a:xfrm>
              <a:off x="1248" y="3417"/>
              <a:ext cx="672" cy="577"/>
            </a:xfrm>
            <a:prstGeom prst="hexagon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392" y="3552"/>
              <a:ext cx="336" cy="33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 bwMode="auto">
            <a:xfrm>
              <a:off x="576" y="2064"/>
              <a:ext cx="624" cy="143"/>
            </a:xfrm>
            <a:prstGeom prst="straightConnector1">
              <a:avLst/>
            </a:prstGeom>
            <a:ln w="1143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 bwMode="auto">
            <a:xfrm flipV="1">
              <a:off x="576" y="2593"/>
              <a:ext cx="624" cy="143"/>
            </a:xfrm>
            <a:prstGeom prst="straightConnector1">
              <a:avLst/>
            </a:prstGeom>
            <a:ln w="1143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 bwMode="auto">
            <a:xfrm flipV="1">
              <a:off x="960" y="2927"/>
              <a:ext cx="439" cy="433"/>
            </a:xfrm>
            <a:prstGeom prst="straightConnector1">
              <a:avLst/>
            </a:prstGeom>
            <a:ln w="1143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 bwMode="auto">
            <a:xfrm rot="16200000" flipV="1">
              <a:off x="1984" y="3279"/>
              <a:ext cx="480" cy="161"/>
            </a:xfrm>
            <a:prstGeom prst="straightConnector1">
              <a:avLst/>
            </a:prstGeom>
            <a:ln w="1143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0" idx="3"/>
            </p:cNvCxnSpPr>
            <p:nvPr/>
          </p:nvCxnSpPr>
          <p:spPr bwMode="auto">
            <a:xfrm rot="10800000">
              <a:off x="2489" y="2927"/>
              <a:ext cx="439" cy="385"/>
            </a:xfrm>
            <a:prstGeom prst="straightConnector1">
              <a:avLst/>
            </a:prstGeom>
            <a:ln w="1143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 bwMode="auto">
            <a:xfrm>
              <a:off x="1008" y="1536"/>
              <a:ext cx="391" cy="337"/>
            </a:xfrm>
            <a:prstGeom prst="straightConnector1">
              <a:avLst/>
            </a:prstGeom>
            <a:ln w="1143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 bwMode="auto">
            <a:xfrm rot="16200000" flipH="1">
              <a:off x="1473" y="1407"/>
              <a:ext cx="432" cy="113"/>
            </a:xfrm>
            <a:prstGeom prst="straightConnector1">
              <a:avLst/>
            </a:prstGeom>
            <a:ln w="1143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 bwMode="auto">
            <a:xfrm rot="5400000">
              <a:off x="2032" y="1359"/>
              <a:ext cx="432" cy="209"/>
            </a:xfrm>
            <a:prstGeom prst="straightConnector1">
              <a:avLst/>
            </a:prstGeom>
            <a:ln w="1143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5432" idx="1"/>
              <a:endCxn id="0" idx="0"/>
            </p:cNvCxnSpPr>
            <p:nvPr/>
          </p:nvCxnSpPr>
          <p:spPr bwMode="auto">
            <a:xfrm rot="10800000" flipV="1">
              <a:off x="2489" y="1476"/>
              <a:ext cx="381" cy="397"/>
            </a:xfrm>
            <a:prstGeom prst="straightConnector1">
              <a:avLst/>
            </a:prstGeom>
            <a:ln w="1143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Hexagon 45"/>
            <p:cNvSpPr/>
            <p:nvPr/>
          </p:nvSpPr>
          <p:spPr bwMode="auto">
            <a:xfrm>
              <a:off x="1248" y="826"/>
              <a:ext cx="672" cy="576"/>
            </a:xfrm>
            <a:prstGeom prst="hexagon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Hexagon 46"/>
            <p:cNvSpPr/>
            <p:nvPr/>
          </p:nvSpPr>
          <p:spPr bwMode="auto">
            <a:xfrm>
              <a:off x="192" y="2506"/>
              <a:ext cx="672" cy="576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Hexagon 48"/>
            <p:cNvSpPr/>
            <p:nvPr/>
          </p:nvSpPr>
          <p:spPr bwMode="auto">
            <a:xfrm>
              <a:off x="2016" y="3398"/>
              <a:ext cx="672" cy="576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Hexagon 49"/>
            <p:cNvSpPr/>
            <p:nvPr/>
          </p:nvSpPr>
          <p:spPr bwMode="auto">
            <a:xfrm>
              <a:off x="552" y="3129"/>
              <a:ext cx="672" cy="576"/>
            </a:xfrm>
            <a:prstGeom prst="hexagon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Hexagon 50"/>
            <p:cNvSpPr/>
            <p:nvPr/>
          </p:nvSpPr>
          <p:spPr bwMode="auto">
            <a:xfrm>
              <a:off x="2640" y="1210"/>
              <a:ext cx="672" cy="576"/>
            </a:xfrm>
            <a:prstGeom prst="hexagon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Hexagon 51"/>
            <p:cNvSpPr/>
            <p:nvPr/>
          </p:nvSpPr>
          <p:spPr bwMode="auto">
            <a:xfrm>
              <a:off x="552" y="1186"/>
              <a:ext cx="672" cy="576"/>
            </a:xfrm>
            <a:prstGeom prst="hexagon">
              <a:avLst/>
            </a:prstGeom>
            <a:solidFill>
              <a:schemeClr val="accent3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Hexagon 52"/>
            <p:cNvSpPr/>
            <p:nvPr/>
          </p:nvSpPr>
          <p:spPr bwMode="auto">
            <a:xfrm>
              <a:off x="192" y="1834"/>
              <a:ext cx="672" cy="576"/>
            </a:xfrm>
            <a:prstGeom prst="hexagon">
              <a:avLst/>
            </a:prstGeom>
            <a:solidFill>
              <a:srgbClr val="996633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Hexagon 53"/>
            <p:cNvSpPr/>
            <p:nvPr/>
          </p:nvSpPr>
          <p:spPr bwMode="auto">
            <a:xfrm>
              <a:off x="2612" y="3031"/>
              <a:ext cx="672" cy="576"/>
            </a:xfrm>
            <a:prstGeom prst="hexagon">
              <a:avLst/>
            </a:prstGeom>
            <a:solidFill>
              <a:srgbClr val="FF9999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113"/>
            <p:cNvGrpSpPr>
              <a:grpSpLocks/>
            </p:cNvGrpSpPr>
            <p:nvPr/>
          </p:nvGrpSpPr>
          <p:grpSpPr bwMode="auto">
            <a:xfrm>
              <a:off x="696" y="1304"/>
              <a:ext cx="384" cy="341"/>
              <a:chOff x="5357813" y="5456703"/>
              <a:chExt cx="671183" cy="472609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5411998" y="5487194"/>
                <a:ext cx="302381" cy="3035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00"/>
              </a:p>
            </p:txBody>
          </p:sp>
          <p:pic>
            <p:nvPicPr>
              <p:cNvPr id="1442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357813" y="5456703"/>
                <a:ext cx="671183" cy="472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112"/>
            <p:cNvGrpSpPr>
              <a:grpSpLocks/>
            </p:cNvGrpSpPr>
            <p:nvPr/>
          </p:nvGrpSpPr>
          <p:grpSpPr bwMode="auto">
            <a:xfrm>
              <a:off x="620" y="3233"/>
              <a:ext cx="536" cy="368"/>
              <a:chOff x="2743200" y="5486400"/>
              <a:chExt cx="734727" cy="419654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95355" y="5639209"/>
                <a:ext cx="304309" cy="152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00"/>
              </a:p>
            </p:txBody>
          </p:sp>
          <p:pic>
            <p:nvPicPr>
              <p:cNvPr id="14421" name="Picture 5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743200" y="5486400"/>
                <a:ext cx="734727" cy="4196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83" name="Picture 6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13" y="3504"/>
              <a:ext cx="478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84" name="Picture 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9" y="3504"/>
              <a:ext cx="41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85" name="Picture 1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8" y="1943"/>
              <a:ext cx="445" cy="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86" name="Picture 4" descr="http://www.istockphoto.com/file_thumbview_approve/11810433/2/istockphoto_11810433-balancing-scales-in-vector-silhouette.jp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36" y="2566"/>
              <a:ext cx="369" cy="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42"/>
            <p:cNvGrpSpPr>
              <a:grpSpLocks/>
            </p:cNvGrpSpPr>
            <p:nvPr/>
          </p:nvGrpSpPr>
          <p:grpSpPr bwMode="auto">
            <a:xfrm>
              <a:off x="2763" y="1293"/>
              <a:ext cx="426" cy="410"/>
              <a:chOff x="4143375" y="5181600"/>
              <a:chExt cx="914400" cy="685800"/>
            </a:xfrm>
          </p:grpSpPr>
          <p:sp>
            <p:nvSpPr>
              <p:cNvPr id="140" name="Cloud 139"/>
              <p:cNvSpPr/>
              <p:nvPr/>
            </p:nvSpPr>
            <p:spPr>
              <a:xfrm>
                <a:off x="4143375" y="5181600"/>
                <a:ext cx="914400" cy="685800"/>
              </a:xfrm>
              <a:prstGeom prst="cloud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00"/>
              </a:p>
            </p:txBody>
          </p:sp>
          <p:pic>
            <p:nvPicPr>
              <p:cNvPr id="14419" name="Picture 15"/>
              <p:cNvPicPr>
                <a:picLocks noChangeAspect="1" noChangeArrowheads="1"/>
              </p:cNvPicPr>
              <p:nvPr/>
            </p:nvPicPr>
            <p:blipFill>
              <a:blip r:embed="rId9">
                <a:lum bright="-20000" contrast="40000"/>
              </a:blip>
              <a:srcRect/>
              <a:stretch>
                <a:fillRect/>
              </a:stretch>
            </p:blipFill>
            <p:spPr bwMode="auto">
              <a:xfrm>
                <a:off x="4371975" y="5257800"/>
                <a:ext cx="528638" cy="458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88" name="Picture 92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88" y="3130"/>
              <a:ext cx="520" cy="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Hexagon 44"/>
            <p:cNvSpPr/>
            <p:nvPr/>
          </p:nvSpPr>
          <p:spPr bwMode="auto">
            <a:xfrm>
              <a:off x="2016" y="826"/>
              <a:ext cx="672" cy="576"/>
            </a:xfrm>
            <a:prstGeom prst="hexagon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111"/>
            <p:cNvGrpSpPr>
              <a:grpSpLocks/>
            </p:cNvGrpSpPr>
            <p:nvPr/>
          </p:nvGrpSpPr>
          <p:grpSpPr bwMode="auto">
            <a:xfrm>
              <a:off x="2160" y="909"/>
              <a:ext cx="384" cy="410"/>
              <a:chOff x="1295400" y="5638800"/>
              <a:chExt cx="527467" cy="467312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1447871" y="5638800"/>
                <a:ext cx="229393" cy="3818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00"/>
              </a:p>
            </p:txBody>
          </p:sp>
          <p:pic>
            <p:nvPicPr>
              <p:cNvPr id="14417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295400" y="5638800"/>
                <a:ext cx="527467" cy="467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2" name="TextBox 25"/>
            <p:cNvSpPr txBox="1">
              <a:spLocks noChangeArrowheads="1"/>
            </p:cNvSpPr>
            <p:nvPr/>
          </p:nvSpPr>
          <p:spPr bwMode="auto">
            <a:xfrm>
              <a:off x="2016" y="647"/>
              <a:ext cx="648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i="1" dirty="0" err="1">
                  <a:solidFill>
                    <a:schemeClr val="bg2">
                      <a:lumMod val="50000"/>
                    </a:schemeClr>
                  </a:solidFill>
                  <a:latin typeface="Arial Narrow" pitchFamily="34" charset="0"/>
                  <a:ea typeface="ＭＳ Ｐゴシック"/>
                  <a:cs typeface="ＭＳ Ｐゴシック"/>
                </a:rPr>
                <a:t>HUMINT</a:t>
              </a:r>
              <a:endParaRPr lang="en-US" sz="16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3" name="TextBox 26"/>
            <p:cNvSpPr txBox="1">
              <a:spLocks noChangeArrowheads="1"/>
            </p:cNvSpPr>
            <p:nvPr/>
          </p:nvSpPr>
          <p:spPr bwMode="auto">
            <a:xfrm>
              <a:off x="2468" y="3870"/>
              <a:ext cx="700" cy="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i="1" dirty="0">
                  <a:solidFill>
                    <a:schemeClr val="bg2">
                      <a:lumMod val="50000"/>
                    </a:schemeClr>
                  </a:solidFill>
                  <a:latin typeface="Arial Narrow" pitchFamily="34" charset="0"/>
                  <a:ea typeface="ＭＳ Ｐゴシック"/>
                  <a:cs typeface="ＭＳ Ｐゴシック"/>
                </a:rPr>
                <a:t>National Assets</a:t>
              </a:r>
            </a:p>
          </p:txBody>
        </p:sp>
        <p:sp>
          <p:nvSpPr>
            <p:cNvPr id="75" name="TextBox 27"/>
            <p:cNvSpPr txBox="1">
              <a:spLocks noChangeArrowheads="1"/>
            </p:cNvSpPr>
            <p:nvPr/>
          </p:nvSpPr>
          <p:spPr bwMode="auto">
            <a:xfrm>
              <a:off x="1200" y="3994"/>
              <a:ext cx="701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i="1" dirty="0">
                  <a:solidFill>
                    <a:schemeClr val="bg2">
                      <a:lumMod val="50000"/>
                    </a:schemeClr>
                  </a:solidFill>
                  <a:latin typeface="Arial Narrow" pitchFamily="34" charset="0"/>
                  <a:ea typeface="ＭＳ Ｐゴシック"/>
                  <a:cs typeface="ＭＳ Ｐゴシック"/>
                </a:rPr>
                <a:t>Networks</a:t>
              </a:r>
            </a:p>
          </p:txBody>
        </p:sp>
        <p:sp>
          <p:nvSpPr>
            <p:cNvPr id="76" name="TextBox 28"/>
            <p:cNvSpPr txBox="1">
              <a:spLocks noChangeArrowheads="1"/>
            </p:cNvSpPr>
            <p:nvPr/>
          </p:nvSpPr>
          <p:spPr bwMode="auto">
            <a:xfrm>
              <a:off x="2640" y="1013"/>
              <a:ext cx="754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b="1" i="1" dirty="0">
                  <a:solidFill>
                    <a:schemeClr val="bg2">
                      <a:lumMod val="50000"/>
                    </a:schemeClr>
                  </a:solidFill>
                  <a:latin typeface="Arial Narrow" pitchFamily="34" charset="0"/>
                  <a:ea typeface="ＭＳ Ｐゴシック"/>
                  <a:cs typeface="ＭＳ Ｐゴシック"/>
                </a:rPr>
                <a:t>Databases</a:t>
              </a:r>
            </a:p>
          </p:txBody>
        </p:sp>
        <p:sp>
          <p:nvSpPr>
            <p:cNvPr id="78" name="TextBox 29"/>
            <p:cNvSpPr txBox="1">
              <a:spLocks noChangeArrowheads="1"/>
            </p:cNvSpPr>
            <p:nvPr/>
          </p:nvSpPr>
          <p:spPr bwMode="auto">
            <a:xfrm>
              <a:off x="480" y="3706"/>
              <a:ext cx="700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i="1" dirty="0">
                  <a:solidFill>
                    <a:schemeClr val="bg2">
                      <a:lumMod val="50000"/>
                    </a:schemeClr>
                  </a:solidFill>
                  <a:latin typeface="Arial Narrow" pitchFamily="34" charset="0"/>
                  <a:ea typeface="ＭＳ Ｐゴシック"/>
                  <a:cs typeface="ＭＳ Ｐゴシック"/>
                </a:rPr>
                <a:t>Sensors</a:t>
              </a:r>
            </a:p>
          </p:txBody>
        </p:sp>
        <p:sp>
          <p:nvSpPr>
            <p:cNvPr id="79" name="TextBox 30"/>
            <p:cNvSpPr txBox="1">
              <a:spLocks noChangeArrowheads="1"/>
            </p:cNvSpPr>
            <p:nvPr/>
          </p:nvSpPr>
          <p:spPr bwMode="auto">
            <a:xfrm>
              <a:off x="500" y="998"/>
              <a:ext cx="700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i="1" dirty="0">
                  <a:solidFill>
                    <a:schemeClr val="bg2">
                      <a:lumMod val="50000"/>
                    </a:schemeClr>
                  </a:solidFill>
                  <a:latin typeface="Arial Narrow" pitchFamily="34" charset="0"/>
                  <a:ea typeface="ＭＳ Ｐゴシック"/>
                  <a:cs typeface="ＭＳ Ｐゴシック"/>
                </a:rPr>
                <a:t>Experts</a:t>
              </a:r>
            </a:p>
          </p:txBody>
        </p:sp>
        <p:sp>
          <p:nvSpPr>
            <p:cNvPr id="80" name="TextBox 31"/>
            <p:cNvSpPr txBox="1">
              <a:spLocks noChangeArrowheads="1"/>
            </p:cNvSpPr>
            <p:nvPr/>
          </p:nvSpPr>
          <p:spPr bwMode="auto">
            <a:xfrm>
              <a:off x="1027" y="647"/>
              <a:ext cx="1037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i="1" dirty="0">
                  <a:solidFill>
                    <a:schemeClr val="bg2">
                      <a:lumMod val="50000"/>
                    </a:schemeClr>
                  </a:solidFill>
                  <a:latin typeface="Arial Narrow" pitchFamily="34" charset="0"/>
                  <a:ea typeface="ＭＳ Ｐゴシック"/>
                  <a:cs typeface="ＭＳ Ｐゴシック"/>
                </a:rPr>
                <a:t>Social Networks</a:t>
              </a:r>
            </a:p>
          </p:txBody>
        </p:sp>
        <p:sp>
          <p:nvSpPr>
            <p:cNvPr id="14403" name="TextBox 33"/>
            <p:cNvSpPr txBox="1">
              <a:spLocks noChangeArrowheads="1"/>
            </p:cNvSpPr>
            <p:nvPr/>
          </p:nvSpPr>
          <p:spPr bwMode="auto">
            <a:xfrm>
              <a:off x="15" y="1643"/>
              <a:ext cx="63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i="1">
                  <a:solidFill>
                    <a:srgbClr val="404040"/>
                  </a:solidFill>
                  <a:latin typeface="Arial Narrow" charset="0"/>
                </a:rPr>
                <a:t>Soft Data</a:t>
              </a:r>
            </a:p>
          </p:txBody>
        </p:sp>
        <p:sp>
          <p:nvSpPr>
            <p:cNvPr id="83" name="TextBox 27"/>
            <p:cNvSpPr txBox="1">
              <a:spLocks noChangeArrowheads="1"/>
            </p:cNvSpPr>
            <p:nvPr/>
          </p:nvSpPr>
          <p:spPr bwMode="auto">
            <a:xfrm>
              <a:off x="0" y="3102"/>
              <a:ext cx="701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i="1" dirty="0">
                  <a:solidFill>
                    <a:schemeClr val="bg2">
                      <a:lumMod val="50000"/>
                    </a:schemeClr>
                  </a:solidFill>
                  <a:latin typeface="Arial Narrow" pitchFamily="34" charset="0"/>
                  <a:ea typeface="ＭＳ Ｐゴシック"/>
                  <a:cs typeface="ＭＳ Ｐゴシック"/>
                </a:rPr>
                <a:t>Policies</a:t>
              </a:r>
            </a:p>
          </p:txBody>
        </p:sp>
        <p:sp>
          <p:nvSpPr>
            <p:cNvPr id="84" name="TextBox 30"/>
            <p:cNvSpPr txBox="1">
              <a:spLocks noChangeArrowheads="1"/>
            </p:cNvSpPr>
            <p:nvPr/>
          </p:nvSpPr>
          <p:spPr bwMode="auto">
            <a:xfrm>
              <a:off x="2966" y="3506"/>
              <a:ext cx="922" cy="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i="1">
                  <a:solidFill>
                    <a:srgbClr val="404040"/>
                  </a:solidFill>
                  <a:latin typeface="Arial Narrow" charset="0"/>
                </a:rPr>
                <a:t>Cultural Understanding</a:t>
              </a:r>
            </a:p>
            <a:p>
              <a:pPr algn="ctr">
                <a:lnSpc>
                  <a:spcPct val="80000"/>
                </a:lnSpc>
              </a:pPr>
              <a:endParaRPr lang="en-US" sz="1600" b="1" i="1">
                <a:solidFill>
                  <a:srgbClr val="404040"/>
                </a:solidFill>
                <a:latin typeface="Arial Narrow" charset="0"/>
              </a:endParaRPr>
            </a:p>
          </p:txBody>
        </p:sp>
        <p:pic>
          <p:nvPicPr>
            <p:cNvPr id="14406" name="Picture 79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44" y="960"/>
              <a:ext cx="47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" name="TextBox 58"/>
            <p:cNvSpPr txBox="1"/>
            <p:nvPr/>
          </p:nvSpPr>
          <p:spPr>
            <a:xfrm>
              <a:off x="1224" y="2811"/>
              <a:ext cx="1645" cy="291"/>
            </a:xfrm>
            <a:prstGeom prst="rect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ＭＳ Ｐゴシック"/>
                  <a:cs typeface="ＭＳ Ｐゴシック"/>
                </a:rPr>
                <a:t>Decision Making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262768" y="2295435"/>
            <a:ext cx="2215270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Data can</a:t>
            </a:r>
          </a:p>
          <a:p>
            <a:pPr algn="ctr"/>
            <a:r>
              <a:rPr lang="en-US" sz="2400" b="1" dirty="0" smtClean="0"/>
              <a:t>overwhelm</a:t>
            </a:r>
          </a:p>
          <a:p>
            <a:pPr algn="ctr"/>
            <a:r>
              <a:rPr lang="en-US" sz="2400" b="1" dirty="0" smtClean="0"/>
              <a:t>tactical wireless</a:t>
            </a:r>
          </a:p>
          <a:p>
            <a:pPr algn="ctr"/>
            <a:r>
              <a:rPr lang="en-US" sz="2400" b="1" dirty="0" smtClean="0"/>
              <a:t>networks</a:t>
            </a:r>
            <a:endParaRPr lang="en-US" sz="24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323677" y="4410670"/>
            <a:ext cx="2138326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Data can</a:t>
            </a:r>
          </a:p>
          <a:p>
            <a:pPr algn="ctr"/>
            <a:r>
              <a:rPr lang="en-US" sz="2400" b="1" dirty="0" smtClean="0"/>
              <a:t>overwhelm</a:t>
            </a:r>
          </a:p>
          <a:p>
            <a:pPr algn="ctr"/>
            <a:r>
              <a:rPr lang="en-US" sz="2400" b="1" dirty="0" smtClean="0"/>
              <a:t>analyst or</a:t>
            </a:r>
          </a:p>
          <a:p>
            <a:pPr algn="ctr"/>
            <a:r>
              <a:rPr lang="en-US" sz="2400" b="1" dirty="0" smtClean="0"/>
              <a:t>decision-maker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6463108" y="990600"/>
            <a:ext cx="24841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J. </a:t>
            </a:r>
            <a:r>
              <a:rPr lang="en-US" dirty="0" err="1" smtClean="0"/>
              <a:t>Eicke</a:t>
            </a:r>
            <a:r>
              <a:rPr lang="en-US" dirty="0" smtClean="0"/>
              <a:t>, </a:t>
            </a:r>
            <a:r>
              <a:rPr lang="en-US" i="1" dirty="0" smtClean="0"/>
              <a:t>Data to Decision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Research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Exploiting Links in Information Networks to Improve </a:t>
            </a:r>
            <a:r>
              <a:rPr lang="en-US" sz="2800" dirty="0" err="1" smtClean="0"/>
              <a:t>QoI</a:t>
            </a:r>
            <a:r>
              <a:rPr lang="en-US" sz="2800" dirty="0" smtClean="0"/>
              <a:t> of Data Fusion</a:t>
            </a:r>
          </a:p>
          <a:p>
            <a:r>
              <a:rPr lang="en-US" sz="2800" dirty="0" err="1" smtClean="0"/>
              <a:t>QoI</a:t>
            </a:r>
            <a:r>
              <a:rPr lang="en-US" sz="2800" dirty="0" smtClean="0"/>
              <a:t>-Aware Sensor Selection (</a:t>
            </a:r>
            <a:r>
              <a:rPr lang="en-US" sz="2800" dirty="0" err="1" smtClean="0">
                <a:solidFill>
                  <a:srgbClr val="0000FF"/>
                </a:solidFill>
              </a:rPr>
              <a:t>Amotz’s</a:t>
            </a:r>
            <a:r>
              <a:rPr lang="en-US" sz="2800" dirty="0" smtClean="0">
                <a:solidFill>
                  <a:srgbClr val="0000FF"/>
                </a:solidFill>
              </a:rPr>
              <a:t> talk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Optimizing Credibility and Provenance in Tactical Wireless Networks</a:t>
            </a:r>
          </a:p>
          <a:p>
            <a:r>
              <a:rPr lang="en-US" sz="2800" dirty="0" smtClean="0"/>
              <a:t>Aqua: A </a:t>
            </a:r>
            <a:r>
              <a:rPr lang="en-US" sz="2800" dirty="0" err="1" smtClean="0"/>
              <a:t>QoI</a:t>
            </a:r>
            <a:r>
              <a:rPr lang="en-US" sz="2800" dirty="0" smtClean="0"/>
              <a:t> Software Architecture</a:t>
            </a:r>
          </a:p>
          <a:p>
            <a:pPr lvl="2"/>
            <a:r>
              <a:rPr lang="en-US" sz="2400" dirty="0" smtClean="0">
                <a:solidFill>
                  <a:srgbClr val="0000FF"/>
                </a:solidFill>
              </a:rPr>
              <a:t>ARL Involvement from early stages (Cook, Marcus and Scott)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67605" y="5762222"/>
            <a:ext cx="2052365" cy="5847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Questions?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6248400" y="2819400"/>
            <a:ext cx="990600" cy="838200"/>
          </a:xfrm>
          <a:prstGeom prst="rightArrow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How to Avoid Drowning in Data</a:t>
            </a:r>
            <a:b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US" sz="1900" b="0" i="1" dirty="0">
                <a:solidFill>
                  <a:srgbClr val="FFFF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rPr>
              <a:t>Tasking, Communications, Processing, Exploitation, Dissemination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730250" cy="304800"/>
          </a:xfrm>
          <a:prstGeom prst="rect">
            <a:avLst/>
          </a:prstGeom>
        </p:spPr>
        <p:txBody>
          <a:bodyPr/>
          <a:lstStyle/>
          <a:p>
            <a:fld id="{672E6CAD-85EE-084D-BA27-9B359F75CDF3}" type="slidenum">
              <a:rPr lang="en-US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900508" y="1676400"/>
          <a:ext cx="5562600" cy="39624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321" name="TextBox 7"/>
          <p:cNvSpPr txBox="1">
            <a:spLocks noChangeArrowheads="1"/>
          </p:cNvSpPr>
          <p:nvPr/>
        </p:nvSpPr>
        <p:spPr bwMode="auto">
          <a:xfrm>
            <a:off x="1524000" y="990600"/>
            <a:ext cx="4267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/>
              <a:t>Put data &amp; information into context aimed at specific </a:t>
            </a:r>
            <a:r>
              <a:rPr lang="en-US" i="1" dirty="0" err="1"/>
              <a:t>decision(s</a:t>
            </a:r>
            <a:r>
              <a:rPr lang="en-US" i="1" dirty="0"/>
              <a:t>)</a:t>
            </a:r>
          </a:p>
        </p:txBody>
      </p:sp>
      <p:pic>
        <p:nvPicPr>
          <p:cNvPr id="13322" name="Picture 6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62800" y="2971800"/>
            <a:ext cx="176688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086600" y="4953000"/>
            <a:ext cx="1841500" cy="40005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ＭＳ Ｐゴシック"/>
                <a:cs typeface="ＭＳ Ｐゴシック"/>
              </a:rPr>
              <a:t>Decision Makers</a:t>
            </a:r>
          </a:p>
        </p:txBody>
      </p:sp>
      <p:sp>
        <p:nvSpPr>
          <p:cNvPr id="13324" name="TextBox 11"/>
          <p:cNvSpPr txBox="1">
            <a:spLocks noChangeArrowheads="1"/>
          </p:cNvSpPr>
          <p:nvPr/>
        </p:nvSpPr>
        <p:spPr bwMode="auto">
          <a:xfrm>
            <a:off x="4000500" y="5638800"/>
            <a:ext cx="3581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Seeking information based on decisions made or to be made</a:t>
            </a:r>
          </a:p>
        </p:txBody>
      </p:sp>
      <p:sp>
        <p:nvSpPr>
          <p:cNvPr id="13325" name="TextBox 12"/>
          <p:cNvSpPr txBox="1">
            <a:spLocks noChangeArrowheads="1"/>
          </p:cNvSpPr>
          <p:nvPr/>
        </p:nvSpPr>
        <p:spPr bwMode="auto">
          <a:xfrm>
            <a:off x="381000" y="5638800"/>
            <a:ext cx="2895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i="1" dirty="0"/>
              <a:t>Moving queries, data &amp; information in a timely way</a:t>
            </a:r>
          </a:p>
        </p:txBody>
      </p:sp>
      <p:sp>
        <p:nvSpPr>
          <p:cNvPr id="13326" name="TextBox 13"/>
          <p:cNvSpPr txBox="1">
            <a:spLocks noChangeArrowheads="1"/>
          </p:cNvSpPr>
          <p:nvPr/>
        </p:nvSpPr>
        <p:spPr bwMode="auto">
          <a:xfrm>
            <a:off x="-381000" y="2209800"/>
            <a:ext cx="2895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i="1" dirty="0"/>
              <a:t>Make data useable, discoverable, malleable</a:t>
            </a:r>
          </a:p>
        </p:txBody>
      </p:sp>
      <p:sp>
        <p:nvSpPr>
          <p:cNvPr id="13327" name="TextBox 14"/>
          <p:cNvSpPr txBox="1">
            <a:spLocks noChangeArrowheads="1"/>
          </p:cNvSpPr>
          <p:nvPr/>
        </p:nvSpPr>
        <p:spPr bwMode="auto">
          <a:xfrm>
            <a:off x="4953000" y="2209800"/>
            <a:ext cx="2971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Move relevant conclusions to decision makers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19400" y="2971800"/>
            <a:ext cx="1752600" cy="2286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UNCLASSIFIED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19400" y="3246438"/>
            <a:ext cx="1752600" cy="1825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" charset="0"/>
              </a:rPr>
              <a:t>CLASSIFIED</a:t>
            </a: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19400" y="3733800"/>
            <a:ext cx="1752600" cy="228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19400" y="4008438"/>
            <a:ext cx="1752600" cy="1825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Arial" charset="0"/>
              </a:rPr>
              <a:t>NOT SHARED</a:t>
            </a: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ea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63108" y="990600"/>
            <a:ext cx="24841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J. </a:t>
            </a:r>
            <a:r>
              <a:rPr lang="en-US" dirty="0" err="1" smtClean="0"/>
              <a:t>Eicke</a:t>
            </a:r>
            <a:r>
              <a:rPr lang="en-US" dirty="0" smtClean="0"/>
              <a:t>, </a:t>
            </a:r>
            <a:r>
              <a:rPr lang="en-US" i="1" dirty="0" smtClean="0"/>
              <a:t>Data to Decision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321" grpId="0"/>
      <p:bldP spid="11" grpId="0" animBg="1"/>
      <p:bldP spid="13324" grpId="0"/>
      <p:bldP spid="13325" grpId="0"/>
      <p:bldP spid="13326" grpId="0"/>
      <p:bldP spid="13327" grpId="0"/>
      <p:bldP spid="19" grpId="0" animBg="1"/>
      <p:bldP spid="1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QoI</a:t>
            </a:r>
            <a:r>
              <a:rPr lang="en-US" dirty="0" smtClean="0"/>
              <a:t>: A Multi-Genre Approach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017214" y="1364517"/>
            <a:ext cx="2351134" cy="1962884"/>
            <a:chOff x="3520178" y="2668277"/>
            <a:chExt cx="2159566" cy="17338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6000" y="2668277"/>
              <a:ext cx="2032000" cy="1473200"/>
            </a:xfrm>
            <a:prstGeom prst="rect">
              <a:avLst/>
            </a:prstGeom>
          </p:spPr>
        </p:pic>
        <p:grpSp>
          <p:nvGrpSpPr>
            <p:cNvPr id="7" name="Group 30"/>
            <p:cNvGrpSpPr/>
            <p:nvPr/>
          </p:nvGrpSpPr>
          <p:grpSpPr>
            <a:xfrm>
              <a:off x="3727869" y="2692394"/>
              <a:ext cx="1663918" cy="979240"/>
              <a:chOff x="3430560" y="4615240"/>
              <a:chExt cx="2659200" cy="158127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4219520" y="4888331"/>
                <a:ext cx="250880" cy="273091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838880" y="5923422"/>
                <a:ext cx="250880" cy="273091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713440" y="4615240"/>
                <a:ext cx="250880" cy="273091"/>
              </a:xfrm>
              <a:prstGeom prst="ellipse">
                <a:avLst/>
              </a:prstGeom>
              <a:solidFill>
                <a:srgbClr val="66006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425840" y="5650331"/>
                <a:ext cx="250880" cy="273091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430560" y="5224840"/>
                <a:ext cx="250880" cy="27309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7120" y="5361385"/>
                <a:ext cx="250880" cy="273091"/>
              </a:xfrm>
              <a:prstGeom prst="ellipse">
                <a:avLst/>
              </a:prstGeom>
              <a:solidFill>
                <a:srgbClr val="C0504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>
                <a:stCxn id="13" idx="6"/>
                <a:endCxn id="9" idx="2"/>
              </p:cNvCxnSpPr>
              <p:nvPr/>
            </p:nvCxnSpPr>
            <p:spPr>
              <a:xfrm flipV="1">
                <a:off x="3681440" y="5024877"/>
                <a:ext cx="538080" cy="33650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9" idx="6"/>
                <a:endCxn id="11" idx="2"/>
              </p:cNvCxnSpPr>
              <p:nvPr/>
            </p:nvCxnSpPr>
            <p:spPr>
              <a:xfrm flipV="1">
                <a:off x="4470400" y="4751786"/>
                <a:ext cx="1243040" cy="2730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9" idx="5"/>
                <a:endCxn id="12" idx="0"/>
              </p:cNvCxnSpPr>
              <p:nvPr/>
            </p:nvCxnSpPr>
            <p:spPr>
              <a:xfrm rot="16200000" flipH="1">
                <a:off x="4228018" y="5327069"/>
                <a:ext cx="528902" cy="11762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2" idx="7"/>
                <a:endCxn id="14" idx="2"/>
              </p:cNvCxnSpPr>
              <p:nvPr/>
            </p:nvCxnSpPr>
            <p:spPr>
              <a:xfrm rot="5400000" flipH="1" flipV="1">
                <a:off x="4892353" y="5245558"/>
                <a:ext cx="192393" cy="6971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2" idx="7"/>
                <a:endCxn id="11" idx="3"/>
              </p:cNvCxnSpPr>
              <p:nvPr/>
            </p:nvCxnSpPr>
            <p:spPr>
              <a:xfrm rot="5400000" flipH="1" flipV="1">
                <a:off x="4774087" y="4714230"/>
                <a:ext cx="841986" cy="1110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4" idx="5"/>
                <a:endCxn id="10" idx="1"/>
              </p:cNvCxnSpPr>
              <p:nvPr/>
            </p:nvCxnSpPr>
            <p:spPr>
              <a:xfrm rot="16200000" flipH="1">
                <a:off x="5528974" y="5616768"/>
                <a:ext cx="368932" cy="32436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3" idx="5"/>
                <a:endCxn id="12" idx="1"/>
              </p:cNvCxnSpPr>
              <p:nvPr/>
            </p:nvCxnSpPr>
            <p:spPr>
              <a:xfrm rot="16200000" flipH="1">
                <a:off x="3937447" y="5165190"/>
                <a:ext cx="232386" cy="81788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2" idx="5"/>
                <a:endCxn id="10" idx="2"/>
              </p:cNvCxnSpPr>
              <p:nvPr/>
            </p:nvCxnSpPr>
            <p:spPr>
              <a:xfrm rot="16200000" flipH="1">
                <a:off x="5151160" y="5372247"/>
                <a:ext cx="176539" cy="119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1" idx="4"/>
                <a:endCxn id="10" idx="0"/>
              </p:cNvCxnSpPr>
              <p:nvPr/>
            </p:nvCxnSpPr>
            <p:spPr>
              <a:xfrm rot="16200000" flipH="1">
                <a:off x="5384055" y="5343156"/>
                <a:ext cx="1035091" cy="1254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3520178" y="4157481"/>
              <a:ext cx="2159566" cy="24468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Information Network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17214" y="4216364"/>
            <a:ext cx="2250810" cy="1789128"/>
            <a:chOff x="1504360" y="5015997"/>
            <a:chExt cx="2533792" cy="1742442"/>
          </a:xfrm>
        </p:grpSpPr>
        <p:grpSp>
          <p:nvGrpSpPr>
            <p:cNvPr id="25" name="Group 33"/>
            <p:cNvGrpSpPr/>
            <p:nvPr/>
          </p:nvGrpSpPr>
          <p:grpSpPr>
            <a:xfrm>
              <a:off x="2018734" y="5015997"/>
              <a:ext cx="1559706" cy="1506407"/>
              <a:chOff x="711199" y="1663236"/>
              <a:chExt cx="4673600" cy="473088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199" y="2032000"/>
                <a:ext cx="1769533" cy="1042328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7999" y="1663236"/>
                <a:ext cx="1769533" cy="104232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199" y="3921256"/>
                <a:ext cx="1346199" cy="1078032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398" y="5270221"/>
                <a:ext cx="1403471" cy="1123895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0133" y="3597744"/>
                <a:ext cx="1354666" cy="1083735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/>
              <p:nvPr/>
            </p:nvCxnSpPr>
            <p:spPr>
              <a:xfrm>
                <a:off x="3460869" y="2705564"/>
                <a:ext cx="823264" cy="66416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6200000" flipH="1">
                <a:off x="1463219" y="3668507"/>
                <a:ext cx="1924960" cy="73660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2480732" y="2489200"/>
                <a:ext cx="567267" cy="21636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rot="10800000" flipV="1">
                <a:off x="3460869" y="4681473"/>
                <a:ext cx="823264" cy="58874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endCxn id="27" idx="2"/>
              </p:cNvCxnSpPr>
              <p:nvPr/>
            </p:nvCxnSpPr>
            <p:spPr>
              <a:xfrm rot="5400000" flipH="1" flipV="1">
                <a:off x="1017985" y="3343276"/>
                <a:ext cx="846928" cy="30903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1504360" y="6488668"/>
              <a:ext cx="2533792" cy="26977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Communication Network</a:t>
              </a:r>
              <a:endParaRPr lang="en-US" sz="1200" dirty="0"/>
            </a:p>
          </p:txBody>
        </p:sp>
      </p:grpSp>
      <p:sp>
        <p:nvSpPr>
          <p:cNvPr id="37" name="Hexagon 36"/>
          <p:cNvSpPr/>
          <p:nvPr/>
        </p:nvSpPr>
        <p:spPr bwMode="auto">
          <a:xfrm>
            <a:off x="548790" y="4963528"/>
            <a:ext cx="1066800" cy="914400"/>
          </a:xfrm>
          <a:prstGeom prst="hexagon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6740" y="5128628"/>
            <a:ext cx="850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Hexagon 38"/>
          <p:cNvSpPr/>
          <p:nvPr/>
        </p:nvSpPr>
        <p:spPr bwMode="auto">
          <a:xfrm>
            <a:off x="548790" y="3805723"/>
            <a:ext cx="1066800" cy="914400"/>
          </a:xfrm>
          <a:prstGeom prst="hexagon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8670" y="3932946"/>
            <a:ext cx="609600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Hexagon 40"/>
          <p:cNvSpPr/>
          <p:nvPr/>
        </p:nvSpPr>
        <p:spPr bwMode="auto">
          <a:xfrm>
            <a:off x="548790" y="2627313"/>
            <a:ext cx="1066800" cy="914400"/>
          </a:xfrm>
          <a:prstGeom prst="hexagon">
            <a:avLst/>
          </a:prstGeom>
          <a:solidFill>
            <a:srgbClr val="99663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2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1360" y="2814477"/>
            <a:ext cx="706438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Hexagon 42"/>
          <p:cNvSpPr/>
          <p:nvPr/>
        </p:nvSpPr>
        <p:spPr bwMode="auto">
          <a:xfrm>
            <a:off x="548790" y="1096100"/>
            <a:ext cx="1066800" cy="914400"/>
          </a:xfrm>
          <a:prstGeom prst="hexagon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" name="Picture 15"/>
          <p:cNvPicPr>
            <a:picLocks noChangeAspect="1" noChangeArrowheads="1"/>
          </p:cNvPicPr>
          <p:nvPr/>
        </p:nvPicPr>
        <p:blipFill>
          <a:blip r:embed="rId9">
            <a:lum bright="-20000" contrast="40000"/>
          </a:blip>
          <a:srcRect/>
          <a:stretch>
            <a:fillRect/>
          </a:stretch>
        </p:blipFill>
        <p:spPr bwMode="auto">
          <a:xfrm>
            <a:off x="913122" y="1300182"/>
            <a:ext cx="390972" cy="43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752325" y="1750168"/>
            <a:ext cx="6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….</a:t>
            </a:r>
            <a:endParaRPr lang="en-US" sz="4000" dirty="0"/>
          </a:p>
        </p:txBody>
      </p:sp>
      <p:sp>
        <p:nvSpPr>
          <p:cNvPr id="46" name="Right Arrow 45"/>
          <p:cNvSpPr/>
          <p:nvPr/>
        </p:nvSpPr>
        <p:spPr>
          <a:xfrm>
            <a:off x="1861291" y="3422987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6796858" y="4709964"/>
            <a:ext cx="1301018" cy="650509"/>
            <a:chOff x="3205516" y="3309777"/>
            <a:chExt cx="1301018" cy="650509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8" name="Rounded Rectangle 47"/>
            <p:cNvSpPr/>
            <p:nvPr/>
          </p:nvSpPr>
          <p:spPr>
            <a:xfrm>
              <a:off x="3205516" y="3309777"/>
              <a:ext cx="1301018" cy="650509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fillRef>
            <a:effectRef idx="2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49" name="Rounded Rectangle 4"/>
            <p:cNvSpPr/>
            <p:nvPr/>
          </p:nvSpPr>
          <p:spPr>
            <a:xfrm>
              <a:off x="3224569" y="3328830"/>
              <a:ext cx="1262912" cy="61240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itchFamily="34" charset="0"/>
                </a:rPr>
                <a:t>Tasking</a:t>
              </a:r>
              <a:endParaRPr lang="en-US" sz="17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545663" y="3627812"/>
            <a:ext cx="1850752" cy="650509"/>
            <a:chOff x="3205516" y="3309777"/>
            <a:chExt cx="1339123" cy="650509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1" name="Rounded Rectangle 50"/>
            <p:cNvSpPr/>
            <p:nvPr/>
          </p:nvSpPr>
          <p:spPr>
            <a:xfrm>
              <a:off x="3205516" y="3309777"/>
              <a:ext cx="1301018" cy="650509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fillRef>
            <a:effectRef idx="2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52" name="Rounded Rectangle 4"/>
            <p:cNvSpPr/>
            <p:nvPr/>
          </p:nvSpPr>
          <p:spPr>
            <a:xfrm>
              <a:off x="3224568" y="3328830"/>
              <a:ext cx="1320071" cy="61240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itchFamily="34" charset="0"/>
                </a:rPr>
                <a:t>Communication</a:t>
              </a:r>
              <a:endParaRPr lang="en-US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6553919" y="2506883"/>
            <a:ext cx="1789831" cy="650509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alpha val="90000"/>
              <a:hueOff val="0"/>
              <a:satOff val="0"/>
              <a:lumOff val="0"/>
              <a:alphaOff val="-20000"/>
            </a:schemeClr>
          </a:fillRef>
          <a:effectRef idx="2">
            <a:schemeClr val="accent6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Processing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6583768" y="1469088"/>
            <a:ext cx="1759981" cy="650509"/>
            <a:chOff x="3205516" y="3309777"/>
            <a:chExt cx="1301018" cy="650509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7" name="Rounded Rectangle 56"/>
            <p:cNvSpPr/>
            <p:nvPr/>
          </p:nvSpPr>
          <p:spPr>
            <a:xfrm>
              <a:off x="3205516" y="3309777"/>
              <a:ext cx="1301018" cy="650509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fillRef>
            <a:effectRef idx="2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58" name="Rounded Rectangle 4"/>
            <p:cNvSpPr/>
            <p:nvPr/>
          </p:nvSpPr>
          <p:spPr>
            <a:xfrm>
              <a:off x="3224569" y="3328830"/>
              <a:ext cx="1262912" cy="61240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itchFamily="34" charset="0"/>
                </a:rPr>
                <a:t>Exploitation</a:t>
              </a:r>
              <a:endParaRPr lang="en-US" sz="17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endParaRPr>
            </a:p>
          </p:txBody>
        </p:sp>
      </p:grpSp>
      <p:sp>
        <p:nvSpPr>
          <p:cNvPr id="59" name="Left Arrow 58"/>
          <p:cNvSpPr/>
          <p:nvPr/>
        </p:nvSpPr>
        <p:spPr>
          <a:xfrm>
            <a:off x="5341648" y="345029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1" grpId="0" animBg="1"/>
      <p:bldP spid="43" grpId="0" animBg="1"/>
      <p:bldP spid="45" grpId="0"/>
      <p:bldP spid="46" grpId="0" animBg="1"/>
      <p:bldP spid="54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QoI</a:t>
            </a:r>
            <a:r>
              <a:rPr lang="en-US" dirty="0" smtClean="0"/>
              <a:t>: An Information-Centric Approach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08400" y="1212820"/>
            <a:ext cx="2399453" cy="5213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Operation Commander</a:t>
            </a:r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3633401" y="1904072"/>
            <a:ext cx="249306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58443" y="1904072"/>
            <a:ext cx="124167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80961" y="4994758"/>
            <a:ext cx="1466981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of requisite or higher quality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09614" y="5225591"/>
            <a:ext cx="162545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Desired Quality</a:t>
            </a:r>
          </a:p>
          <a:p>
            <a:pPr algn="ctr"/>
            <a:r>
              <a:rPr lang="en-US" dirty="0" smtClean="0"/>
              <a:t>of Information</a:t>
            </a:r>
            <a:endParaRPr lang="en-US" dirty="0"/>
          </a:p>
        </p:txBody>
      </p:sp>
      <p:sp>
        <p:nvSpPr>
          <p:cNvPr id="32" name="Up Arrow 31"/>
          <p:cNvSpPr/>
          <p:nvPr/>
        </p:nvSpPr>
        <p:spPr>
          <a:xfrm>
            <a:off x="4550823" y="4835698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407853" y="2744560"/>
            <a:ext cx="2348375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Fusion of information with quantifiable uncertainty</a:t>
            </a:r>
            <a:endParaRPr lang="en-US" dirty="0"/>
          </a:p>
        </p:txBody>
      </p:sp>
      <p:sp>
        <p:nvSpPr>
          <p:cNvPr id="35" name="Down Arrow 34"/>
          <p:cNvSpPr/>
          <p:nvPr/>
        </p:nvSpPr>
        <p:spPr>
          <a:xfrm>
            <a:off x="3384388" y="4880439"/>
            <a:ext cx="223855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552117" y="5283655"/>
            <a:ext cx="2018501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Addresses</a:t>
            </a:r>
          </a:p>
          <a:p>
            <a:pPr algn="ctr"/>
            <a:r>
              <a:rPr lang="en-US" dirty="0" smtClean="0"/>
              <a:t>tactical wireless</a:t>
            </a:r>
          </a:p>
          <a:p>
            <a:pPr algn="ctr"/>
            <a:r>
              <a:rPr lang="en-US" dirty="0" smtClean="0"/>
              <a:t>network bottleneck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407853" y="3100973"/>
            <a:ext cx="2204111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Addresses</a:t>
            </a:r>
          </a:p>
          <a:p>
            <a:pPr algn="ctr"/>
            <a:r>
              <a:rPr lang="en-US" dirty="0" smtClean="0"/>
              <a:t>analyst cognitive load</a:t>
            </a:r>
            <a:endParaRPr lang="en-US" dirty="0"/>
          </a:p>
        </p:txBody>
      </p:sp>
      <p:sp>
        <p:nvSpPr>
          <p:cNvPr id="38" name="Up Arrow 37"/>
          <p:cNvSpPr/>
          <p:nvPr/>
        </p:nvSpPr>
        <p:spPr>
          <a:xfrm>
            <a:off x="4519162" y="1883511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119172" y="2444165"/>
            <a:ext cx="2165933" cy="4642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Analyst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559741" y="3394809"/>
            <a:ext cx="162545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Desired Quality</a:t>
            </a:r>
          </a:p>
          <a:p>
            <a:pPr algn="ctr"/>
            <a:r>
              <a:rPr lang="en-US" dirty="0" smtClean="0"/>
              <a:t>of Information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3377529" y="3297224"/>
            <a:ext cx="1458206" cy="1452103"/>
            <a:chOff x="3520178" y="2692394"/>
            <a:chExt cx="2159566" cy="214799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6000" y="2692400"/>
              <a:ext cx="2032000" cy="1473200"/>
            </a:xfrm>
            <a:prstGeom prst="rect">
              <a:avLst/>
            </a:prstGeom>
          </p:spPr>
        </p:pic>
        <p:grpSp>
          <p:nvGrpSpPr>
            <p:cNvPr id="54" name="Group 30"/>
            <p:cNvGrpSpPr/>
            <p:nvPr/>
          </p:nvGrpSpPr>
          <p:grpSpPr>
            <a:xfrm>
              <a:off x="3727869" y="2692394"/>
              <a:ext cx="1663918" cy="979240"/>
              <a:chOff x="3430560" y="4615240"/>
              <a:chExt cx="2659200" cy="1581273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4219520" y="4888331"/>
                <a:ext cx="250880" cy="273091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838880" y="5923422"/>
                <a:ext cx="250880" cy="273091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713440" y="4615240"/>
                <a:ext cx="250880" cy="273091"/>
              </a:xfrm>
              <a:prstGeom prst="ellipse">
                <a:avLst/>
              </a:prstGeom>
              <a:solidFill>
                <a:srgbClr val="66006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425840" y="5650331"/>
                <a:ext cx="250880" cy="273091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3430560" y="5224840"/>
                <a:ext cx="250880" cy="27309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337120" y="5361385"/>
                <a:ext cx="250880" cy="273091"/>
              </a:xfrm>
              <a:prstGeom prst="ellipse">
                <a:avLst/>
              </a:prstGeom>
              <a:solidFill>
                <a:srgbClr val="C0504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/>
              <p:cNvCxnSpPr>
                <a:stCxn id="60" idx="6"/>
                <a:endCxn id="56" idx="2"/>
              </p:cNvCxnSpPr>
              <p:nvPr/>
            </p:nvCxnSpPr>
            <p:spPr>
              <a:xfrm flipV="1">
                <a:off x="3681440" y="5024877"/>
                <a:ext cx="538080" cy="33650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6" idx="6"/>
                <a:endCxn id="58" idx="2"/>
              </p:cNvCxnSpPr>
              <p:nvPr/>
            </p:nvCxnSpPr>
            <p:spPr>
              <a:xfrm flipV="1">
                <a:off x="4470400" y="4751786"/>
                <a:ext cx="1243040" cy="2730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56" idx="5"/>
                <a:endCxn id="59" idx="0"/>
              </p:cNvCxnSpPr>
              <p:nvPr/>
            </p:nvCxnSpPr>
            <p:spPr>
              <a:xfrm rot="16200000" flipH="1">
                <a:off x="4228018" y="5327069"/>
                <a:ext cx="528902" cy="11762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9" idx="7"/>
                <a:endCxn id="61" idx="2"/>
              </p:cNvCxnSpPr>
              <p:nvPr/>
            </p:nvCxnSpPr>
            <p:spPr>
              <a:xfrm rot="5400000" flipH="1" flipV="1">
                <a:off x="4892353" y="5245558"/>
                <a:ext cx="192393" cy="6971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59" idx="7"/>
                <a:endCxn id="58" idx="3"/>
              </p:cNvCxnSpPr>
              <p:nvPr/>
            </p:nvCxnSpPr>
            <p:spPr>
              <a:xfrm rot="5400000" flipH="1" flipV="1">
                <a:off x="4774087" y="4714230"/>
                <a:ext cx="841986" cy="1110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1" idx="5"/>
                <a:endCxn id="57" idx="1"/>
              </p:cNvCxnSpPr>
              <p:nvPr/>
            </p:nvCxnSpPr>
            <p:spPr>
              <a:xfrm rot="16200000" flipH="1">
                <a:off x="5528974" y="5616768"/>
                <a:ext cx="368932" cy="32436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0" idx="5"/>
                <a:endCxn id="59" idx="1"/>
              </p:cNvCxnSpPr>
              <p:nvPr/>
            </p:nvCxnSpPr>
            <p:spPr>
              <a:xfrm rot="16200000" flipH="1">
                <a:off x="3937447" y="5165190"/>
                <a:ext cx="232386" cy="81788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59" idx="5"/>
                <a:endCxn id="57" idx="2"/>
              </p:cNvCxnSpPr>
              <p:nvPr/>
            </p:nvCxnSpPr>
            <p:spPr>
              <a:xfrm rot="16200000" flipH="1">
                <a:off x="5151160" y="5372247"/>
                <a:ext cx="176539" cy="119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8" idx="4"/>
                <a:endCxn id="57" idx="0"/>
              </p:cNvCxnSpPr>
              <p:nvPr/>
            </p:nvCxnSpPr>
            <p:spPr>
              <a:xfrm rot="16200000" flipH="1">
                <a:off x="5384055" y="5343156"/>
                <a:ext cx="1035091" cy="1254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3520178" y="4157481"/>
              <a:ext cx="2159566" cy="68290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Information Network</a:t>
              </a:r>
              <a:endParaRPr lang="en-US" sz="12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008400" y="5157316"/>
            <a:ext cx="2129880" cy="1481363"/>
            <a:chOff x="1504360" y="5015997"/>
            <a:chExt cx="2533792" cy="1811380"/>
          </a:xfrm>
        </p:grpSpPr>
        <p:grpSp>
          <p:nvGrpSpPr>
            <p:cNvPr id="72" name="Group 33"/>
            <p:cNvGrpSpPr/>
            <p:nvPr/>
          </p:nvGrpSpPr>
          <p:grpSpPr>
            <a:xfrm>
              <a:off x="2018734" y="5015997"/>
              <a:ext cx="1559706" cy="1506407"/>
              <a:chOff x="711199" y="1663236"/>
              <a:chExt cx="4673600" cy="4730880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199" y="2032000"/>
                <a:ext cx="1769533" cy="1042328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7999" y="1663236"/>
                <a:ext cx="1769533" cy="1042328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199" y="3921256"/>
                <a:ext cx="1346199" cy="1078032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398" y="5270221"/>
                <a:ext cx="1403471" cy="1123895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0133" y="3597744"/>
                <a:ext cx="1354666" cy="1083735"/>
              </a:xfrm>
              <a:prstGeom prst="rect">
                <a:avLst/>
              </a:prstGeom>
            </p:spPr>
          </p:pic>
          <p:cxnSp>
            <p:nvCxnSpPr>
              <p:cNvPr id="79" name="Straight Arrow Connector 78"/>
              <p:cNvCxnSpPr/>
              <p:nvPr/>
            </p:nvCxnSpPr>
            <p:spPr>
              <a:xfrm>
                <a:off x="3460869" y="2705564"/>
                <a:ext cx="823264" cy="66416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rot="16200000" flipH="1">
                <a:off x="1463219" y="3668507"/>
                <a:ext cx="1924960" cy="73660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2480732" y="2489200"/>
                <a:ext cx="567267" cy="21636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0800000" flipV="1">
                <a:off x="3460869" y="4681473"/>
                <a:ext cx="823264" cy="58874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endCxn id="74" idx="2"/>
              </p:cNvCxnSpPr>
              <p:nvPr/>
            </p:nvCxnSpPr>
            <p:spPr>
              <a:xfrm rot="5400000" flipH="1" flipV="1">
                <a:off x="1017985" y="3343276"/>
                <a:ext cx="846928" cy="30903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1504360" y="6488668"/>
              <a:ext cx="2533792" cy="33870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Communication Network</a:t>
              </a:r>
              <a:endParaRPr lang="en-US" sz="1200" dirty="0"/>
            </a:p>
          </p:txBody>
        </p:sp>
      </p:grpSp>
      <p:sp>
        <p:nvSpPr>
          <p:cNvPr id="39" name="Down Arrow 38"/>
          <p:cNvSpPr/>
          <p:nvPr/>
        </p:nvSpPr>
        <p:spPr>
          <a:xfrm>
            <a:off x="3336901" y="3064412"/>
            <a:ext cx="223855" cy="3898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4668524" y="3064412"/>
            <a:ext cx="262777" cy="38989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rved Right Arrow 85"/>
          <p:cNvSpPr/>
          <p:nvPr/>
        </p:nvSpPr>
        <p:spPr>
          <a:xfrm>
            <a:off x="1939050" y="1392765"/>
            <a:ext cx="731520" cy="4802322"/>
          </a:xfrm>
          <a:prstGeom prst="curvedRightArrow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Right Arrow 86"/>
          <p:cNvSpPr/>
          <p:nvPr/>
        </p:nvSpPr>
        <p:spPr>
          <a:xfrm rot="10800000">
            <a:off x="5787300" y="1306018"/>
            <a:ext cx="731520" cy="4802322"/>
          </a:xfrm>
          <a:prstGeom prst="curvedRightArrow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93787" y="4189367"/>
            <a:ext cx="2832814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May have insufficient</a:t>
            </a:r>
          </a:p>
          <a:p>
            <a:pPr algn="ctr"/>
            <a:r>
              <a:rPr lang="en-US" dirty="0" smtClean="0"/>
              <a:t>information to fulfill request</a:t>
            </a:r>
          </a:p>
        </p:txBody>
      </p:sp>
      <p:sp>
        <p:nvSpPr>
          <p:cNvPr id="84" name="Up Arrow 83"/>
          <p:cNvSpPr/>
          <p:nvPr/>
        </p:nvSpPr>
        <p:spPr>
          <a:xfrm>
            <a:off x="3882707" y="4391235"/>
            <a:ext cx="484632" cy="978408"/>
          </a:xfrm>
          <a:prstGeom prst="up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rved Up Arrow 84"/>
          <p:cNvSpPr/>
          <p:nvPr/>
        </p:nvSpPr>
        <p:spPr>
          <a:xfrm>
            <a:off x="3200114" y="3152283"/>
            <a:ext cx="654379" cy="545848"/>
          </a:xfrm>
          <a:prstGeom prst="curvedUp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Curved Up Arrow 88"/>
          <p:cNvSpPr/>
          <p:nvPr/>
        </p:nvSpPr>
        <p:spPr>
          <a:xfrm>
            <a:off x="3196729" y="4837450"/>
            <a:ext cx="654379" cy="545848"/>
          </a:xfrm>
          <a:prstGeom prst="curvedUp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 animBg="1"/>
      <p:bldP spid="21" grpId="1" animBg="1"/>
      <p:bldP spid="27" grpId="0" animBg="1"/>
      <p:bldP spid="27" grpId="1" animBg="1"/>
      <p:bldP spid="30" grpId="0" animBg="1"/>
      <p:bldP spid="30" grpId="1" animBg="1"/>
      <p:bldP spid="32" grpId="0" animBg="1"/>
      <p:bldP spid="33" grpId="0" animBg="1"/>
      <p:bldP spid="33" grpId="1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1" grpId="0" animBg="1"/>
      <p:bldP spid="34" grpId="0" animBg="1"/>
      <p:bldP spid="34" grpId="1" animBg="1"/>
      <p:bldP spid="39" grpId="0" animBg="1"/>
      <p:bldP spid="40" grpId="0" animBg="1"/>
      <p:bldP spid="86" grpId="0" animBg="1"/>
      <p:bldP spid="87" grpId="0" animBg="1"/>
      <p:bldP spid="88" grpId="0" animBg="1"/>
      <p:bldP spid="88" grpId="1" animBg="1"/>
      <p:bldP spid="84" grpId="0" animBg="1"/>
      <p:bldP spid="85" grpId="0" animBg="1"/>
      <p:bldP spid="8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oadmap_capabilities_ada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64" y="1461037"/>
            <a:ext cx="4846638" cy="3635375"/>
          </a:xfrm>
          <a:prstGeom prst="rect">
            <a:avLst/>
          </a:prstGeom>
          <a:effectLst>
            <a:outerShdw blurRad="50800" dist="50800" dir="5400000" algn="tl" rotWithShape="0">
              <a:schemeClr val="accent3">
                <a:lumMod val="75000"/>
              </a:scheme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238" y="6350"/>
            <a:ext cx="6672262" cy="8556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ea typeface="+mj-ea"/>
                <a:cs typeface="+mj-cs"/>
              </a:rPr>
              <a:t>QoI</a:t>
            </a:r>
            <a:r>
              <a:rPr lang="en-US" dirty="0" smtClean="0">
                <a:ea typeface="+mj-ea"/>
                <a:cs typeface="+mj-cs"/>
              </a:rPr>
              <a:t> in the context 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of the NS CTA Roadmap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843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F6D203-0B86-864D-BADC-9DBD543A4000}" type="slidenum">
              <a:rPr lang="en-US"/>
              <a:pPr/>
              <a:t>7</a:t>
            </a:fld>
            <a:endParaRPr lang="en-US"/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5380230" y="4104224"/>
            <a:ext cx="3523094" cy="1984375"/>
          </a:xfrm>
          <a:prstGeom prst="wedgeRoundRectCallout">
            <a:avLst>
              <a:gd name="adj1" fmla="val -93965"/>
              <a:gd name="adj2" fmla="val -66455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000" dirty="0">
                <a:latin typeface="Calibri" charset="0"/>
              </a:rPr>
              <a:t>Extract timely, relevant information of the requisite quality</a:t>
            </a:r>
            <a:r>
              <a:rPr lang="en-US" sz="2000" dirty="0" smtClean="0">
                <a:latin typeface="Calibri" charset="0"/>
              </a:rPr>
              <a:t> to </a:t>
            </a:r>
            <a:r>
              <a:rPr lang="en-US" sz="2000" dirty="0">
                <a:latin typeface="Calibri" charset="0"/>
              </a:rPr>
              <a:t>facilitate reliable decision making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63231" y="1744109"/>
            <a:ext cx="1456267" cy="7450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6075024" y="3128327"/>
            <a:ext cx="2895600" cy="7450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Information</a:t>
            </a:r>
            <a:endParaRPr lang="en-US" sz="3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310456" y="3858852"/>
            <a:ext cx="2091277" cy="6304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Intrinsic Attributes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926" y="3208858"/>
            <a:ext cx="507436" cy="50518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228526" y="5472328"/>
            <a:ext cx="2360525" cy="6039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Contextual Attributes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1257" y="3824077"/>
            <a:ext cx="2177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Precision, Freshness,</a:t>
            </a:r>
          </a:p>
          <a:p>
            <a:pPr algn="ctr"/>
            <a:r>
              <a:rPr lang="en-US" dirty="0" smtClean="0"/>
              <a:t>Provenance, Security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9384" y="5429946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Accuracy, Credibility,</a:t>
            </a:r>
          </a:p>
          <a:p>
            <a:pPr algn="ctr"/>
            <a:r>
              <a:rPr lang="en-US" dirty="0" smtClean="0"/>
              <a:t>Timeliness, Content-tags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Information (</a:t>
            </a:r>
            <a:r>
              <a:rPr lang="en-US" dirty="0" err="1" smtClean="0"/>
              <a:t>QoI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155" y="2281717"/>
            <a:ext cx="715433" cy="7154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567" y="2247167"/>
            <a:ext cx="715433" cy="7154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456" y="1045937"/>
            <a:ext cx="1024488" cy="10244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036" y="1113098"/>
            <a:ext cx="899964" cy="8542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926" y="4778015"/>
            <a:ext cx="507436" cy="505181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6568249" y="4489279"/>
            <a:ext cx="1857135" cy="7450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QoI</a:t>
            </a:r>
            <a:endParaRPr lang="en-US" sz="3200" b="1" dirty="0"/>
          </a:p>
        </p:txBody>
      </p:sp>
      <p:sp>
        <p:nvSpPr>
          <p:cNvPr id="27" name="Left Brace 26"/>
          <p:cNvSpPr/>
          <p:nvPr/>
        </p:nvSpPr>
        <p:spPr>
          <a:xfrm>
            <a:off x="2457980" y="1113098"/>
            <a:ext cx="497445" cy="1849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>
            <a:off x="5589051" y="1113099"/>
            <a:ext cx="485972" cy="496317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>
            <a:off x="6075024" y="3873394"/>
            <a:ext cx="329360" cy="220288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10" grpId="0" animBg="1"/>
      <p:bldP spid="13" grpId="0" animBg="1"/>
      <p:bldP spid="15" grpId="0"/>
      <p:bldP spid="16" grpId="0"/>
      <p:bldP spid="25" grpId="0" animBg="1"/>
      <p:bldP spid="27" grpId="0" animBg="1"/>
      <p:bldP spid="28" grpId="0" animBg="1"/>
      <p:bldP spid="28" grpId="1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Transformations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5" y="2667389"/>
            <a:ext cx="818710" cy="81871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510651" y="3058618"/>
            <a:ext cx="1642533" cy="109236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Extracted clip of relevant information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18" y="4637230"/>
            <a:ext cx="736600" cy="7366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760418" y="4529279"/>
            <a:ext cx="203200" cy="21590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14275336">
            <a:off x="1652137" y="3908562"/>
            <a:ext cx="931055" cy="4063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0625" y="1417493"/>
            <a:ext cx="2174243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Information can</a:t>
            </a:r>
          </a:p>
          <a:p>
            <a:pPr algn="ctr"/>
            <a:r>
              <a:rPr lang="en-US" sz="2400" dirty="0" smtClean="0"/>
              <a:t>be processed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E75C-4A1D-6D47-AEF1-C3D85D861DF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21745" y="2559438"/>
            <a:ext cx="203200" cy="215902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689" y="1844005"/>
            <a:ext cx="715433" cy="715433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5679522" y="1655413"/>
            <a:ext cx="203200" cy="215902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29"/>
          <p:cNvSpPr/>
          <p:nvPr/>
        </p:nvSpPr>
        <p:spPr>
          <a:xfrm rot="13751939">
            <a:off x="5268888" y="2879461"/>
            <a:ext cx="821267" cy="4063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522" y="3526280"/>
            <a:ext cx="888581" cy="888581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6101662" y="2112820"/>
            <a:ext cx="1642533" cy="8932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Transcript of audio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6378558" y="3391019"/>
            <a:ext cx="203200" cy="2159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304997" y="5850081"/>
            <a:ext cx="2174243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Information can</a:t>
            </a:r>
          </a:p>
          <a:p>
            <a:pPr algn="ctr"/>
            <a:r>
              <a:rPr lang="en-US" sz="2400" dirty="0" smtClean="0"/>
              <a:t>be fused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06" y="5629094"/>
            <a:ext cx="649950" cy="812438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 rot="646971">
            <a:off x="3304608" y="5278203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577922" y="5521143"/>
            <a:ext cx="203200" cy="21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 rot="1301982">
            <a:off x="5701360" y="4677623"/>
            <a:ext cx="484632" cy="7366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1" grpId="0" animBg="1"/>
      <p:bldP spid="23" grpId="0" animBg="1"/>
      <p:bldP spid="26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5376</TotalTime>
  <Words>1779</Words>
  <Application>Microsoft Macintosh PowerPoint</Application>
  <PresentationFormat>On-screen Show (4:3)</PresentationFormat>
  <Paragraphs>396</Paragraphs>
  <Slides>30</Slides>
  <Notes>6</Notes>
  <HiddenSlides>1</HiddenSlides>
  <MMClips>7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Quality of Information (QoI)</vt:lpstr>
      <vt:lpstr>Drowning in Data</vt:lpstr>
      <vt:lpstr>Drowning in Data</vt:lpstr>
      <vt:lpstr>How to Avoid Drowning in Data Tasking, Communications, Processing, Exploitation, Dissemination</vt:lpstr>
      <vt:lpstr>QoI: A Multi-Genre Approach</vt:lpstr>
      <vt:lpstr>QoI: An Information-Centric Approach</vt:lpstr>
      <vt:lpstr>QoI in the context  of the NS CTA Roadmap</vt:lpstr>
      <vt:lpstr>Quality of Information (QoI)</vt:lpstr>
      <vt:lpstr>Quality Transformations</vt:lpstr>
      <vt:lpstr>A Motivating Scenario</vt:lpstr>
      <vt:lpstr>A Motivating Scenario</vt:lpstr>
      <vt:lpstr>Capabilities and Leverage Points</vt:lpstr>
      <vt:lpstr>Constraints and Challenges</vt:lpstr>
      <vt:lpstr>Research Thrusts</vt:lpstr>
      <vt:lpstr>QoI Fusion Theory: An Example</vt:lpstr>
      <vt:lpstr>The Puzzle Model of Information Structures</vt:lpstr>
      <vt:lpstr>A Concrete Instance</vt:lpstr>
      <vt:lpstr>Evaluation of PictureNet</vt:lpstr>
      <vt:lpstr>Another Inference Problem</vt:lpstr>
      <vt:lpstr>Another Inference Problem</vt:lpstr>
      <vt:lpstr>Optimizing QoI in Wireless Networks</vt:lpstr>
      <vt:lpstr>A Best-Effort Network</vt:lpstr>
      <vt:lpstr>QoS-Enabled Network</vt:lpstr>
      <vt:lpstr>A QoI-Enabled Network</vt:lpstr>
      <vt:lpstr>A QoI-Enabled Network</vt:lpstr>
      <vt:lpstr>QoI Functions</vt:lpstr>
      <vt:lpstr>QoI Functions</vt:lpstr>
      <vt:lpstr>QoI and Network Information Capacity</vt:lpstr>
      <vt:lpstr>OICC Research Contributions</vt:lpstr>
      <vt:lpstr>Other Research Threads</vt:lpstr>
    </vt:vector>
  </TitlesOfParts>
  <Manager/>
  <Company>NS CTA</Company>
  <LinksUpToDate>false</LinksUpToDate>
  <SharedDoc>false</SharedDoc>
  <HyperlinkBase/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 CTA May Meeting template</dc:title>
  <dc:subject/>
  <dc:creator>Will Leland</dc:creator>
  <cp:keywords/>
  <dc:description/>
  <cp:lastModifiedBy>Ram Ramanathan</cp:lastModifiedBy>
  <cp:revision>117</cp:revision>
  <dcterms:created xsi:type="dcterms:W3CDTF">2013-06-10T21:24:28Z</dcterms:created>
  <dcterms:modified xsi:type="dcterms:W3CDTF">2013-06-10T21:24:39Z</dcterms:modified>
  <cp:category/>
</cp:coreProperties>
</file>